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7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8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97" r:id="rId4"/>
    <p:sldId id="316" r:id="rId5"/>
    <p:sldId id="317" r:id="rId6"/>
    <p:sldId id="318" r:id="rId7"/>
    <p:sldId id="315" r:id="rId8"/>
    <p:sldId id="319" r:id="rId9"/>
    <p:sldId id="339" r:id="rId10"/>
    <p:sldId id="340" r:id="rId11"/>
    <p:sldId id="341" r:id="rId12"/>
    <p:sldId id="320" r:id="rId13"/>
    <p:sldId id="321" r:id="rId14"/>
    <p:sldId id="322" r:id="rId15"/>
    <p:sldId id="299" r:id="rId16"/>
    <p:sldId id="327" r:id="rId17"/>
    <p:sldId id="343" r:id="rId18"/>
    <p:sldId id="332" r:id="rId19"/>
    <p:sldId id="301" r:id="rId20"/>
    <p:sldId id="328" r:id="rId21"/>
    <p:sldId id="344" r:id="rId22"/>
    <p:sldId id="333" r:id="rId23"/>
    <p:sldId id="325" r:id="rId24"/>
    <p:sldId id="329" r:id="rId25"/>
    <p:sldId id="342" r:id="rId26"/>
    <p:sldId id="334" r:id="rId27"/>
    <p:sldId id="326" r:id="rId28"/>
    <p:sldId id="330" r:id="rId29"/>
    <p:sldId id="335" r:id="rId30"/>
    <p:sldId id="303" r:id="rId31"/>
    <p:sldId id="305" r:id="rId32"/>
    <p:sldId id="311" r:id="rId33"/>
    <p:sldId id="331" r:id="rId34"/>
    <p:sldId id="336" r:id="rId35"/>
    <p:sldId id="337" r:id="rId36"/>
    <p:sldId id="338" r:id="rId37"/>
    <p:sldId id="324" r:id="rId38"/>
    <p:sldId id="313" r:id="rId39"/>
    <p:sldId id="312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963" autoAdjust="0"/>
  </p:normalViewPr>
  <p:slideViewPr>
    <p:cSldViewPr snapToGrid="0" showGuides="1">
      <p:cViewPr varScale="1">
        <p:scale>
          <a:sx n="77" d="100"/>
          <a:sy n="77" d="100"/>
        </p:scale>
        <p:origin x="806" y="96"/>
      </p:cViewPr>
      <p:guideLst>
        <p:guide orient="horz" pos="20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更多模板请关注：https://haosc.tukuppt.com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6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更多模板请关注：https://haosc.tukuppt.com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t>2023-06-02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.mp3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.png"/><Relationship Id="rId5" Type="http://schemas.openxmlformats.org/officeDocument/2006/relationships/tags" Target="../tags/tag4.xml"/><Relationship Id="rId10" Type="http://schemas.openxmlformats.org/officeDocument/2006/relationships/image" Target="../media/image3.png"/><Relationship Id="rId4" Type="http://schemas.openxmlformats.org/officeDocument/2006/relationships/audio" Target="../media/media1.mp3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10.png"/><Relationship Id="rId5" Type="http://schemas.openxmlformats.org/officeDocument/2006/relationships/tags" Target="../tags/tag36.xml"/><Relationship Id="rId10" Type="http://schemas.openxmlformats.org/officeDocument/2006/relationships/image" Target="../media/image4.png"/><Relationship Id="rId4" Type="http://schemas.openxmlformats.org/officeDocument/2006/relationships/tags" Target="../tags/tag35.xml"/><Relationship Id="rId9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11.png"/><Relationship Id="rId5" Type="http://schemas.openxmlformats.org/officeDocument/2006/relationships/tags" Target="../tags/tag44.xml"/><Relationship Id="rId10" Type="http://schemas.openxmlformats.org/officeDocument/2006/relationships/image" Target="../media/image4.png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10" Type="http://schemas.openxmlformats.org/officeDocument/2006/relationships/image" Target="../media/image4.png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image" Target="../media/image12.png"/><Relationship Id="rId2" Type="http://schemas.openxmlformats.org/officeDocument/2006/relationships/tags" Target="../tags/tag57.xml"/><Relationship Id="rId16" Type="http://schemas.openxmlformats.org/officeDocument/2006/relationships/image" Target="../media/image4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4.png"/><Relationship Id="rId5" Type="http://schemas.openxmlformats.org/officeDocument/2006/relationships/tags" Target="../tags/tag74.xml"/><Relationship Id="rId10" Type="http://schemas.openxmlformats.org/officeDocument/2006/relationships/image" Target="../media/image13.png"/><Relationship Id="rId4" Type="http://schemas.openxmlformats.org/officeDocument/2006/relationships/tags" Target="../tags/tag73.xml"/><Relationship Id="rId9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image" Target="../media/image4.png"/><Relationship Id="rId5" Type="http://schemas.openxmlformats.org/officeDocument/2006/relationships/tags" Target="../tags/tag82.xml"/><Relationship Id="rId10" Type="http://schemas.openxmlformats.org/officeDocument/2006/relationships/image" Target="../media/image14.png"/><Relationship Id="rId4" Type="http://schemas.openxmlformats.org/officeDocument/2006/relationships/tags" Target="../tags/tag81.xml"/><Relationship Id="rId9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4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16.png"/><Relationship Id="rId5" Type="http://schemas.openxmlformats.org/officeDocument/2006/relationships/tags" Target="../tags/tag90.xml"/><Relationship Id="rId10" Type="http://schemas.openxmlformats.org/officeDocument/2006/relationships/image" Target="../media/image15.emf"/><Relationship Id="rId4" Type="http://schemas.openxmlformats.org/officeDocument/2006/relationships/tags" Target="../tags/tag89.xml"/><Relationship Id="rId9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4.png"/><Relationship Id="rId5" Type="http://schemas.openxmlformats.org/officeDocument/2006/relationships/tags" Target="../tags/tag98.xml"/><Relationship Id="rId10" Type="http://schemas.openxmlformats.org/officeDocument/2006/relationships/image" Target="../media/image19.png"/><Relationship Id="rId4" Type="http://schemas.openxmlformats.org/officeDocument/2006/relationships/tags" Target="../tags/tag97.xml"/><Relationship Id="rId9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4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21.png"/><Relationship Id="rId5" Type="http://schemas.openxmlformats.org/officeDocument/2006/relationships/tags" Target="../tags/tag106.xml"/><Relationship Id="rId10" Type="http://schemas.openxmlformats.org/officeDocument/2006/relationships/image" Target="../media/image20.emf"/><Relationship Id="rId4" Type="http://schemas.openxmlformats.org/officeDocument/2006/relationships/tags" Target="../tags/tag105.xml"/><Relationship Id="rId9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4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25.png"/><Relationship Id="rId5" Type="http://schemas.openxmlformats.org/officeDocument/2006/relationships/tags" Target="../tags/tag114.xml"/><Relationship Id="rId10" Type="http://schemas.openxmlformats.org/officeDocument/2006/relationships/image" Target="../media/image24.png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image" Target="../media/image4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image" Target="../media/image27.emf"/><Relationship Id="rId5" Type="http://schemas.openxmlformats.org/officeDocument/2006/relationships/tags" Target="../tags/tag122.xml"/><Relationship Id="rId10" Type="http://schemas.openxmlformats.org/officeDocument/2006/relationships/image" Target="../media/image26.emf"/><Relationship Id="rId4" Type="http://schemas.openxmlformats.org/officeDocument/2006/relationships/tags" Target="../tags/tag121.xml"/><Relationship Id="rId9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image" Target="../media/image4.png"/><Relationship Id="rId5" Type="http://schemas.openxmlformats.org/officeDocument/2006/relationships/tags" Target="../tags/tag130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129.xml"/><Relationship Id="rId9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4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31.png"/><Relationship Id="rId5" Type="http://schemas.openxmlformats.org/officeDocument/2006/relationships/tags" Target="../tags/tag138.xml"/><Relationship Id="rId10" Type="http://schemas.openxmlformats.org/officeDocument/2006/relationships/image" Target="../media/image30.jpeg"/><Relationship Id="rId4" Type="http://schemas.openxmlformats.org/officeDocument/2006/relationships/tags" Target="../tags/tag137.xml"/><Relationship Id="rId9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4.png"/><Relationship Id="rId5" Type="http://schemas.openxmlformats.org/officeDocument/2006/relationships/tags" Target="../tags/tag146.xml"/><Relationship Id="rId10" Type="http://schemas.openxmlformats.org/officeDocument/2006/relationships/image" Target="../media/image32.emf"/><Relationship Id="rId4" Type="http://schemas.openxmlformats.org/officeDocument/2006/relationships/tags" Target="../tags/tag145.xml"/><Relationship Id="rId9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4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36.jpeg"/><Relationship Id="rId5" Type="http://schemas.openxmlformats.org/officeDocument/2006/relationships/tags" Target="../tags/tag154.xml"/><Relationship Id="rId10" Type="http://schemas.openxmlformats.org/officeDocument/2006/relationships/image" Target="../media/image35.jpeg"/><Relationship Id="rId4" Type="http://schemas.openxmlformats.org/officeDocument/2006/relationships/tags" Target="../tags/tag153.xml"/><Relationship Id="rId9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image" Target="../media/image4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image" Target="../media/image38.jpeg"/><Relationship Id="rId5" Type="http://schemas.openxmlformats.org/officeDocument/2006/relationships/tags" Target="../tags/tag162.xml"/><Relationship Id="rId10" Type="http://schemas.openxmlformats.org/officeDocument/2006/relationships/image" Target="../media/image37.jpeg"/><Relationship Id="rId4" Type="http://schemas.openxmlformats.org/officeDocument/2006/relationships/tags" Target="../tags/tag161.xml"/><Relationship Id="rId9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10" Type="http://schemas.openxmlformats.org/officeDocument/2006/relationships/image" Target="../media/image4.png"/><Relationship Id="rId4" Type="http://schemas.openxmlformats.org/officeDocument/2006/relationships/tags" Target="../tags/tag169.xml"/><Relationship Id="rId9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image" Target="../media/image40.png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39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hyperlink" Target="https://github.com/codepandaLN/Management-system-template/tree/master" TargetMode="External"/><Relationship Id="rId5" Type="http://schemas.openxmlformats.org/officeDocument/2006/relationships/tags" Target="../tags/tag178.xml"/><Relationship Id="rId10" Type="http://schemas.openxmlformats.org/officeDocument/2006/relationships/image" Target="../media/image4.png"/><Relationship Id="rId4" Type="http://schemas.openxmlformats.org/officeDocument/2006/relationships/tags" Target="../tags/tag177.xml"/><Relationship Id="rId9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11" Type="http://schemas.openxmlformats.org/officeDocument/2006/relationships/image" Target="../media/image41.png"/><Relationship Id="rId5" Type="http://schemas.openxmlformats.org/officeDocument/2006/relationships/tags" Target="../tags/tag186.xml"/><Relationship Id="rId10" Type="http://schemas.openxmlformats.org/officeDocument/2006/relationships/image" Target="../media/image4.png"/><Relationship Id="rId4" Type="http://schemas.openxmlformats.org/officeDocument/2006/relationships/tags" Target="../tags/tag185.xml"/><Relationship Id="rId9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42.png"/><Relationship Id="rId5" Type="http://schemas.openxmlformats.org/officeDocument/2006/relationships/tags" Target="../tags/tag194.xml"/><Relationship Id="rId10" Type="http://schemas.openxmlformats.org/officeDocument/2006/relationships/image" Target="../media/image4.png"/><Relationship Id="rId4" Type="http://schemas.openxmlformats.org/officeDocument/2006/relationships/tags" Target="../tags/tag193.xml"/><Relationship Id="rId9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image" Target="../media/image43.png"/><Relationship Id="rId5" Type="http://schemas.openxmlformats.org/officeDocument/2006/relationships/tags" Target="../tags/tag202.xml"/><Relationship Id="rId10" Type="http://schemas.openxmlformats.org/officeDocument/2006/relationships/image" Target="../media/image4.png"/><Relationship Id="rId4" Type="http://schemas.openxmlformats.org/officeDocument/2006/relationships/tags" Target="../tags/tag201.xml"/><Relationship Id="rId9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10" Type="http://schemas.openxmlformats.org/officeDocument/2006/relationships/image" Target="../media/image4.png"/><Relationship Id="rId4" Type="http://schemas.openxmlformats.org/officeDocument/2006/relationships/tags" Target="../tags/tag209.xml"/><Relationship Id="rId9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21.xml"/><Relationship Id="rId13" Type="http://schemas.openxmlformats.org/officeDocument/2006/relationships/image" Target="../media/image4.png"/><Relationship Id="rId3" Type="http://schemas.openxmlformats.org/officeDocument/2006/relationships/tags" Target="../tags/tag216.xml"/><Relationship Id="rId7" Type="http://schemas.openxmlformats.org/officeDocument/2006/relationships/tags" Target="../tags/tag220.xml"/><Relationship Id="rId12" Type="http://schemas.microsoft.com/office/2007/relationships/hdphoto" Target="../media/hdphoto1.wdp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image" Target="../media/image44.png"/><Relationship Id="rId5" Type="http://schemas.openxmlformats.org/officeDocument/2006/relationships/tags" Target="../tags/tag218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217.xml"/><Relationship Id="rId9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.mp3"/><Relationship Id="rId7" Type="http://schemas.openxmlformats.org/officeDocument/2006/relationships/notesSlide" Target="../notesSlides/notesSlide9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.png"/><Relationship Id="rId5" Type="http://schemas.openxmlformats.org/officeDocument/2006/relationships/tags" Target="../tags/tag224.xml"/><Relationship Id="rId10" Type="http://schemas.openxmlformats.org/officeDocument/2006/relationships/image" Target="../media/image3.png"/><Relationship Id="rId4" Type="http://schemas.openxmlformats.org/officeDocument/2006/relationships/audio" Target="../media/media1.mp3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image" Target="../media/image8.png"/><Relationship Id="rId4" Type="http://schemas.openxmlformats.org/officeDocument/2006/relationships/tags" Target="../tags/tag1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image" Target="../media/image4.png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9.png"/><Relationship Id="rId5" Type="http://schemas.openxmlformats.org/officeDocument/2006/relationships/tags" Target="../tags/tag28.xml"/><Relationship Id="rId10" Type="http://schemas.openxmlformats.org/officeDocument/2006/relationships/image" Target="../media/image4.png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388400" y="2948004"/>
            <a:ext cx="12956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6000" b="1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请销假管理系统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7366141" y="5811080"/>
            <a:ext cx="4556759" cy="58475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答辩人：李  宁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7265220" y="5659144"/>
            <a:ext cx="820606" cy="82653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040658" y="5671657"/>
            <a:ext cx="820606" cy="826534"/>
            <a:chOff x="1040658" y="5567482"/>
            <a:chExt cx="820606" cy="826534"/>
          </a:xfrm>
        </p:grpSpPr>
        <p:grpSp>
          <p:nvGrpSpPr>
            <p:cNvPr id="5" name="组合 4"/>
            <p:cNvGrpSpPr/>
            <p:nvPr/>
          </p:nvGrpSpPr>
          <p:grpSpPr>
            <a:xfrm>
              <a:off x="1040658" y="5567482"/>
              <a:ext cx="820606" cy="826534"/>
              <a:chOff x="1796831" y="5536039"/>
              <a:chExt cx="820606" cy="826534"/>
            </a:xfrm>
          </p:grpSpPr>
          <p:sp>
            <p:nvSpPr>
              <p:cNvPr id="14" name="Freeform 7"/>
              <p:cNvSpPr>
                <a:spLocks noChangeAspect="1" noEditPoints="1"/>
              </p:cNvSpPr>
              <p:nvPr/>
            </p:nvSpPr>
            <p:spPr bwMode="auto">
              <a:xfrm>
                <a:off x="1796831" y="5536039"/>
                <a:ext cx="820606" cy="826534"/>
              </a:xfrm>
              <a:custGeom>
                <a:avLst/>
                <a:gdLst>
                  <a:gd name="T0" fmla="*/ 661 w 904"/>
                  <a:gd name="T1" fmla="*/ 461 h 905"/>
                  <a:gd name="T2" fmla="*/ 661 w 904"/>
                  <a:gd name="T3" fmla="*/ 339 h 905"/>
                  <a:gd name="T4" fmla="*/ 605 w 904"/>
                  <a:gd name="T5" fmla="*/ 339 h 905"/>
                  <a:gd name="T6" fmla="*/ 605 w 904"/>
                  <a:gd name="T7" fmla="*/ 461 h 905"/>
                  <a:gd name="T8" fmla="*/ 456 w 904"/>
                  <a:gd name="T9" fmla="*/ 610 h 905"/>
                  <a:gd name="T10" fmla="*/ 453 w 904"/>
                  <a:gd name="T11" fmla="*/ 610 h 905"/>
                  <a:gd name="T12" fmla="*/ 452 w 904"/>
                  <a:gd name="T13" fmla="*/ 610 h 905"/>
                  <a:gd name="T14" fmla="*/ 451 w 904"/>
                  <a:gd name="T15" fmla="*/ 610 h 905"/>
                  <a:gd name="T16" fmla="*/ 448 w 904"/>
                  <a:gd name="T17" fmla="*/ 610 h 905"/>
                  <a:gd name="T18" fmla="*/ 299 w 904"/>
                  <a:gd name="T19" fmla="*/ 461 h 905"/>
                  <a:gd name="T20" fmla="*/ 299 w 904"/>
                  <a:gd name="T21" fmla="*/ 339 h 905"/>
                  <a:gd name="T22" fmla="*/ 244 w 904"/>
                  <a:gd name="T23" fmla="*/ 339 h 905"/>
                  <a:gd name="T24" fmla="*/ 244 w 904"/>
                  <a:gd name="T25" fmla="*/ 461 h 905"/>
                  <a:gd name="T26" fmla="*/ 419 w 904"/>
                  <a:gd name="T27" fmla="*/ 664 h 905"/>
                  <a:gd name="T28" fmla="*/ 419 w 904"/>
                  <a:gd name="T29" fmla="*/ 752 h 905"/>
                  <a:gd name="T30" fmla="*/ 295 w 904"/>
                  <a:gd name="T31" fmla="*/ 787 h 905"/>
                  <a:gd name="T32" fmla="*/ 610 w 904"/>
                  <a:gd name="T33" fmla="*/ 787 h 905"/>
                  <a:gd name="T34" fmla="*/ 484 w 904"/>
                  <a:gd name="T35" fmla="*/ 751 h 905"/>
                  <a:gd name="T36" fmla="*/ 484 w 904"/>
                  <a:gd name="T37" fmla="*/ 664 h 905"/>
                  <a:gd name="T38" fmla="*/ 661 w 904"/>
                  <a:gd name="T39" fmla="*/ 461 h 905"/>
                  <a:gd name="T40" fmla="*/ 450 w 904"/>
                  <a:gd name="T41" fmla="*/ 558 h 905"/>
                  <a:gd name="T42" fmla="*/ 452 w 904"/>
                  <a:gd name="T43" fmla="*/ 558 h 905"/>
                  <a:gd name="T44" fmla="*/ 454 w 904"/>
                  <a:gd name="T45" fmla="*/ 558 h 905"/>
                  <a:gd name="T46" fmla="*/ 554 w 904"/>
                  <a:gd name="T47" fmla="*/ 459 h 905"/>
                  <a:gd name="T48" fmla="*/ 554 w 904"/>
                  <a:gd name="T49" fmla="*/ 218 h 905"/>
                  <a:gd name="T50" fmla="*/ 454 w 904"/>
                  <a:gd name="T51" fmla="*/ 118 h 905"/>
                  <a:gd name="T52" fmla="*/ 452 w 904"/>
                  <a:gd name="T53" fmla="*/ 118 h 905"/>
                  <a:gd name="T54" fmla="*/ 450 w 904"/>
                  <a:gd name="T55" fmla="*/ 118 h 905"/>
                  <a:gd name="T56" fmla="*/ 351 w 904"/>
                  <a:gd name="T57" fmla="*/ 218 h 905"/>
                  <a:gd name="T58" fmla="*/ 351 w 904"/>
                  <a:gd name="T59" fmla="*/ 459 h 905"/>
                  <a:gd name="T60" fmla="*/ 450 w 904"/>
                  <a:gd name="T61" fmla="*/ 558 h 905"/>
                  <a:gd name="T62" fmla="*/ 452 w 904"/>
                  <a:gd name="T63" fmla="*/ 0 h 905"/>
                  <a:gd name="T64" fmla="*/ 904 w 904"/>
                  <a:gd name="T65" fmla="*/ 453 h 905"/>
                  <a:gd name="T66" fmla="*/ 452 w 904"/>
                  <a:gd name="T67" fmla="*/ 905 h 905"/>
                  <a:gd name="T68" fmla="*/ 0 w 904"/>
                  <a:gd name="T69" fmla="*/ 453 h 905"/>
                  <a:gd name="T70" fmla="*/ 452 w 904"/>
                  <a:gd name="T71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04" h="905">
                    <a:moveTo>
                      <a:pt x="661" y="461"/>
                    </a:moveTo>
                    <a:lnTo>
                      <a:pt x="661" y="339"/>
                    </a:lnTo>
                    <a:cubicBezTo>
                      <a:pt x="661" y="304"/>
                      <a:pt x="605" y="304"/>
                      <a:pt x="605" y="339"/>
                    </a:cubicBezTo>
                    <a:lnTo>
                      <a:pt x="605" y="461"/>
                    </a:lnTo>
                    <a:cubicBezTo>
                      <a:pt x="605" y="543"/>
                      <a:pt x="538" y="610"/>
                      <a:pt x="456" y="610"/>
                    </a:cubicBezTo>
                    <a:cubicBezTo>
                      <a:pt x="455" y="610"/>
                      <a:pt x="454" y="610"/>
                      <a:pt x="453" y="610"/>
                    </a:cubicBezTo>
                    <a:lnTo>
                      <a:pt x="452" y="610"/>
                    </a:lnTo>
                    <a:lnTo>
                      <a:pt x="451" y="610"/>
                    </a:lnTo>
                    <a:cubicBezTo>
                      <a:pt x="450" y="610"/>
                      <a:pt x="449" y="610"/>
                      <a:pt x="448" y="610"/>
                    </a:cubicBezTo>
                    <a:cubicBezTo>
                      <a:pt x="366" y="610"/>
                      <a:pt x="299" y="543"/>
                      <a:pt x="299" y="461"/>
                    </a:cubicBezTo>
                    <a:lnTo>
                      <a:pt x="299" y="339"/>
                    </a:lnTo>
                    <a:cubicBezTo>
                      <a:pt x="299" y="304"/>
                      <a:pt x="244" y="304"/>
                      <a:pt x="244" y="339"/>
                    </a:cubicBezTo>
                    <a:cubicBezTo>
                      <a:pt x="244" y="355"/>
                      <a:pt x="244" y="461"/>
                      <a:pt x="244" y="461"/>
                    </a:cubicBezTo>
                    <a:cubicBezTo>
                      <a:pt x="244" y="564"/>
                      <a:pt x="320" y="650"/>
                      <a:pt x="419" y="664"/>
                    </a:cubicBezTo>
                    <a:lnTo>
                      <a:pt x="419" y="752"/>
                    </a:lnTo>
                    <a:lnTo>
                      <a:pt x="295" y="787"/>
                    </a:lnTo>
                    <a:lnTo>
                      <a:pt x="610" y="787"/>
                    </a:lnTo>
                    <a:lnTo>
                      <a:pt x="484" y="751"/>
                    </a:lnTo>
                    <a:lnTo>
                      <a:pt x="484" y="664"/>
                    </a:lnTo>
                    <a:cubicBezTo>
                      <a:pt x="584" y="650"/>
                      <a:pt x="661" y="564"/>
                      <a:pt x="661" y="461"/>
                    </a:cubicBezTo>
                    <a:close/>
                    <a:moveTo>
                      <a:pt x="450" y="558"/>
                    </a:moveTo>
                    <a:cubicBezTo>
                      <a:pt x="451" y="558"/>
                      <a:pt x="451" y="558"/>
                      <a:pt x="452" y="558"/>
                    </a:cubicBezTo>
                    <a:cubicBezTo>
                      <a:pt x="453" y="558"/>
                      <a:pt x="453" y="558"/>
                      <a:pt x="454" y="558"/>
                    </a:cubicBezTo>
                    <a:cubicBezTo>
                      <a:pt x="509" y="558"/>
                      <a:pt x="554" y="514"/>
                      <a:pt x="554" y="459"/>
                    </a:cubicBezTo>
                    <a:lnTo>
                      <a:pt x="554" y="218"/>
                    </a:lnTo>
                    <a:cubicBezTo>
                      <a:pt x="554" y="163"/>
                      <a:pt x="509" y="118"/>
                      <a:pt x="454" y="118"/>
                    </a:cubicBezTo>
                    <a:cubicBezTo>
                      <a:pt x="453" y="118"/>
                      <a:pt x="453" y="118"/>
                      <a:pt x="452" y="118"/>
                    </a:cubicBezTo>
                    <a:cubicBezTo>
                      <a:pt x="452" y="118"/>
                      <a:pt x="451" y="118"/>
                      <a:pt x="450" y="118"/>
                    </a:cubicBezTo>
                    <a:cubicBezTo>
                      <a:pt x="395" y="118"/>
                      <a:pt x="351" y="163"/>
                      <a:pt x="351" y="218"/>
                    </a:cubicBezTo>
                    <a:lnTo>
                      <a:pt x="351" y="459"/>
                    </a:lnTo>
                    <a:cubicBezTo>
                      <a:pt x="351" y="514"/>
                      <a:pt x="395" y="558"/>
                      <a:pt x="450" y="558"/>
                    </a:cubicBezTo>
                    <a:close/>
                    <a:moveTo>
                      <a:pt x="452" y="0"/>
                    </a:moveTo>
                    <a:cubicBezTo>
                      <a:pt x="702" y="0"/>
                      <a:pt x="904" y="203"/>
                      <a:pt x="904" y="453"/>
                    </a:cubicBezTo>
                    <a:cubicBezTo>
                      <a:pt x="904" y="702"/>
                      <a:pt x="702" y="905"/>
                      <a:pt x="452" y="905"/>
                    </a:cubicBezTo>
                    <a:cubicBezTo>
                      <a:pt x="202" y="905"/>
                      <a:pt x="0" y="702"/>
                      <a:pt x="0" y="453"/>
                    </a:cubicBezTo>
                    <a:cubicBezTo>
                      <a:pt x="0" y="203"/>
                      <a:pt x="202" y="0"/>
                      <a:pt x="452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26" name="Picture 2" descr="C:\Users\Administrator\Documents\Tencent Files\1983275302\Image\C2C\)R~$V27EFH]P01([[JVH7YY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483" y="5635881"/>
                <a:ext cx="547567" cy="652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流程图: 联系 5"/>
            <p:cNvSpPr/>
            <p:nvPr/>
          </p:nvSpPr>
          <p:spPr>
            <a:xfrm>
              <a:off x="1296365" y="5718480"/>
              <a:ext cx="312516" cy="275278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80160" y="5979811"/>
              <a:ext cx="547567" cy="32160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6"/>
          <p:cNvSpPr txBox="1"/>
          <p:nvPr/>
        </p:nvSpPr>
        <p:spPr>
          <a:xfrm>
            <a:off x="1527410" y="5807533"/>
            <a:ext cx="4556759" cy="58475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指导老师：孙婷婷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 descr="新版校徽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62935" y="241935"/>
            <a:ext cx="5853430" cy="1962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8518"/>
            <a:ext cx="12192000" cy="800518"/>
            <a:chOff x="0" y="-8518"/>
            <a:chExt cx="12192000" cy="800518"/>
          </a:xfrm>
        </p:grpSpPr>
        <p:sp>
          <p:nvSpPr>
            <p:cNvPr id="3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4" name="矩形 3"/>
            <p:cNvSpPr/>
            <p:nvPr/>
          </p:nvSpPr>
          <p:spPr>
            <a:xfrm>
              <a:off x="5001630" y="-851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逻辑结构设计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-9448"/>
            <a:ext cx="12192000" cy="793193"/>
            <a:chOff x="0" y="-18338"/>
            <a:chExt cx="12192000" cy="793193"/>
          </a:xfrm>
        </p:grpSpPr>
        <p:sp>
          <p:nvSpPr>
            <p:cNvPr id="1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-17145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4915235" y="-1833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134B36-2CC7-DA4C-7290-36EFCC479D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774965"/>
            <a:ext cx="115728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9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8518"/>
            <a:ext cx="12192000" cy="800518"/>
            <a:chOff x="0" y="-8518"/>
            <a:chExt cx="12192000" cy="800518"/>
          </a:xfrm>
        </p:grpSpPr>
        <p:sp>
          <p:nvSpPr>
            <p:cNvPr id="3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4" name="矩形 3"/>
            <p:cNvSpPr/>
            <p:nvPr/>
          </p:nvSpPr>
          <p:spPr>
            <a:xfrm>
              <a:off x="5001630" y="-851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逻辑结构设计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-9448"/>
            <a:ext cx="12192000" cy="793193"/>
            <a:chOff x="0" y="-18338"/>
            <a:chExt cx="12192000" cy="793193"/>
          </a:xfrm>
        </p:grpSpPr>
        <p:sp>
          <p:nvSpPr>
            <p:cNvPr id="1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-17145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4915235" y="-1833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6BE6A3-C2F9-500C-1D5A-B54152CA85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742" y="-6630"/>
            <a:ext cx="11372987" cy="65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65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8518"/>
            <a:ext cx="12192000" cy="800518"/>
            <a:chOff x="0" y="-8518"/>
            <a:chExt cx="12192000" cy="800518"/>
          </a:xfrm>
        </p:grpSpPr>
        <p:sp>
          <p:nvSpPr>
            <p:cNvPr id="3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4" name="矩形 3"/>
            <p:cNvSpPr/>
            <p:nvPr/>
          </p:nvSpPr>
          <p:spPr>
            <a:xfrm>
              <a:off x="5001630" y="-851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物理结构设计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56270" y="3419194"/>
            <a:ext cx="5059398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采用</a:t>
            </a:r>
            <a:r>
              <a:rPr lang="en-US" altLang="zh-CN" dirty="0">
                <a:latin typeface="+mn-ea"/>
              </a:rPr>
              <a:t>MySQL</a:t>
            </a:r>
            <a:r>
              <a:rPr lang="zh-CN" altLang="en-US" dirty="0">
                <a:latin typeface="+mn-ea"/>
              </a:rPr>
              <a:t>存储结构，</a:t>
            </a:r>
            <a:r>
              <a:rPr lang="en-US" altLang="zh-CN" dirty="0" err="1">
                <a:latin typeface="+mn-ea"/>
              </a:rPr>
              <a:t>innodb</a:t>
            </a:r>
            <a:r>
              <a:rPr lang="zh-CN" altLang="en-US" dirty="0">
                <a:latin typeface="+mn-ea"/>
              </a:rPr>
              <a:t>引擎，</a:t>
            </a:r>
            <a:r>
              <a:rPr lang="zh-CN" altLang="en-US" b="1" dirty="0">
                <a:latin typeface="+mn-ea"/>
              </a:rPr>
              <a:t>为什么</a:t>
            </a:r>
            <a:r>
              <a:rPr lang="zh-CN" altLang="en-US" dirty="0">
                <a:latin typeface="+mn-ea"/>
              </a:rPr>
              <a:t>呢？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82758" y="4471914"/>
            <a:ext cx="3951723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还有哪些数据库？ 应用于什么场景？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56270" y="1772838"/>
            <a:ext cx="100658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在设计数据库的物理结构前，设计人员必须提前做好准备工作:充分了解给定的DBMS的特点、应用环境及外存设备的特性。</a:t>
            </a:r>
          </a:p>
          <a:p>
            <a:r>
              <a:rPr lang="zh-CN" altLang="en-US" dirty="0"/>
              <a:t>确定数据的存储结构:影响数据存储结构的因素主要包括存取时间、存储空间利用率和维护代价。</a:t>
            </a:r>
            <a:endParaRPr lang="en-US" altLang="zh-CN" dirty="0"/>
          </a:p>
          <a:p>
            <a:r>
              <a:rPr lang="zh-CN" altLang="en-US" dirty="0"/>
              <a:t>设计合适的存取路径:主要指确定如何建立索引。确定数据的存放位置：为了提高系统的存取效率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0" y="-9448"/>
            <a:ext cx="12192000" cy="793193"/>
            <a:chOff x="0" y="-18338"/>
            <a:chExt cx="12192000" cy="793193"/>
          </a:xfrm>
        </p:grpSpPr>
        <p:sp>
          <p:nvSpPr>
            <p:cNvPr id="30" name="矩形 4"/>
            <p:cNvSpPr/>
            <p:nvPr>
              <p:custDataLst>
                <p:tags r:id="rId2"/>
              </p:custDataLst>
            </p:nvPr>
          </p:nvSpPr>
          <p:spPr>
            <a:xfrm>
              <a:off x="0" y="-17145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31" name="矩形 30"/>
            <p:cNvSpPr/>
            <p:nvPr>
              <p:custDataLst>
                <p:tags r:id="rId3"/>
              </p:custDataLst>
            </p:nvPr>
          </p:nvSpPr>
          <p:spPr>
            <a:xfrm>
              <a:off x="4915235" y="-1833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2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7" name="图片 36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 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25752" y="1590681"/>
            <a:ext cx="632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展现了一组用例、参与者、以及他们之间的关系 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3374949" y="77"/>
            <a:ext cx="8151202" cy="792000"/>
            <a:chOff x="3374949" y="8332"/>
            <a:chExt cx="8151202" cy="792000"/>
          </a:xfrm>
        </p:grpSpPr>
        <p:sp>
          <p:nvSpPr>
            <p:cNvPr id="17" name="矩形 16"/>
            <p:cNvSpPr/>
            <p:nvPr>
              <p:custDataLst>
                <p:tags r:id="rId9"/>
              </p:custDataLst>
            </p:nvPr>
          </p:nvSpPr>
          <p:spPr>
            <a:xfrm>
              <a:off x="4915235" y="8332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TextBox 6"/>
            <p:cNvSpPr txBox="1"/>
            <p:nvPr>
              <p:custDataLst>
                <p:tags r:id="rId10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7"/>
            <p:cNvSpPr txBox="1"/>
            <p:nvPr>
              <p:custDataLst>
                <p:tags r:id="rId11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"/>
            <p:cNvSpPr txBox="1"/>
            <p:nvPr>
              <p:custDataLst>
                <p:tags r:id="rId13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/>
            <p:nvPr>
              <p:custDataLst>
                <p:tags r:id="rId14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0" y="-8255"/>
            <a:ext cx="12192000" cy="792077"/>
            <a:chOff x="0" y="-17145"/>
            <a:chExt cx="12192000" cy="792077"/>
          </a:xfrm>
        </p:grpSpPr>
        <p:sp>
          <p:nvSpPr>
            <p:cNvPr id="2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-17145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27" name="矩形 26"/>
            <p:cNvSpPr/>
            <p:nvPr>
              <p:custDataLst>
                <p:tags r:id="rId3"/>
              </p:custDataLst>
            </p:nvPr>
          </p:nvSpPr>
          <p:spPr>
            <a:xfrm>
              <a:off x="4915235" y="-1706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8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3" name="图片 3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72" y="-8255"/>
            <a:ext cx="59340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9" y="437322"/>
            <a:ext cx="8897594" cy="64206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-8518"/>
            <a:ext cx="12192000" cy="800518"/>
            <a:chOff x="0" y="-8518"/>
            <a:chExt cx="12192000" cy="800518"/>
          </a:xfrm>
        </p:grpSpPr>
        <p:sp>
          <p:nvSpPr>
            <p:cNvPr id="3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4" name="矩形 3"/>
            <p:cNvSpPr/>
            <p:nvPr/>
          </p:nvSpPr>
          <p:spPr>
            <a:xfrm>
              <a:off x="5001630" y="-851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 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类图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5208" y="2644228"/>
            <a:ext cx="2039152" cy="252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展现了</a:t>
            </a:r>
            <a:r>
              <a:rPr lang="zh-CN" altLang="en-US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一组对象、接口、协作</a:t>
            </a:r>
            <a:r>
              <a:rPr lang="zh-CN" altLang="en-US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和他们之间的关系，类图中可以 包含注解和约束，也可以有包或子系统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-9448"/>
            <a:ext cx="12192000" cy="793193"/>
            <a:chOff x="0" y="-18338"/>
            <a:chExt cx="12192000" cy="793193"/>
          </a:xfrm>
        </p:grpSpPr>
        <p:sp>
          <p:nvSpPr>
            <p:cNvPr id="1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-17145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4915235" y="-1833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4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5" name="矩形 4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sp>
          <p:nvSpPr>
            <p:cNvPr id="9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25752" y="1108968"/>
            <a:ext cx="2400000" cy="419872"/>
            <a:chOff x="425752" y="1108968"/>
            <a:chExt cx="2400000" cy="41987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6"/>
            <p:cNvSpPr txBox="1"/>
            <p:nvPr/>
          </p:nvSpPr>
          <p:spPr>
            <a:xfrm>
              <a:off x="743654" y="1108968"/>
              <a:ext cx="1625296" cy="327770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marL="0" marR="0" indent="127000" algn="just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注册模块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624929" y="1532911"/>
            <a:ext cx="81302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1. 用户在前端输入账户和密码、以及校验码（todo）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2. 校验用户的账户、密码、校验密码，是否符合要求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1. 非空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2. 账户长度 不小于 4 位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3. 密码就 不小于 8 位吧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4. 账户不包含特殊字符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5. 账户不能重复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6. 密码和校验密码相同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3. 对密码进行加密（密码千万不要直接以明文存储到数据库中）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0" y="7697"/>
            <a:ext cx="12192000" cy="793193"/>
            <a:chOff x="0" y="-1193"/>
            <a:chExt cx="12192000" cy="793193"/>
          </a:xfrm>
        </p:grpSpPr>
        <p:sp>
          <p:nvSpPr>
            <p:cNvPr id="1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6682440" y="-1193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8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928" y="-8517"/>
            <a:ext cx="3162072" cy="6946030"/>
          </a:xfrm>
          <a:prstGeom prst="rect">
            <a:avLst/>
          </a:prstGeom>
        </p:spPr>
      </p:pic>
      <p:pic>
        <p:nvPicPr>
          <p:cNvPr id="23" name="图片 2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4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5" name="矩形 4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</a:p>
          </p:txBody>
        </p:sp>
        <p:sp>
          <p:nvSpPr>
            <p:cNvPr id="9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25752" y="1108968"/>
            <a:ext cx="2400000" cy="419872"/>
            <a:chOff x="425752" y="1108968"/>
            <a:chExt cx="2400000" cy="41987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6"/>
            <p:cNvSpPr txBox="1"/>
            <p:nvPr/>
          </p:nvSpPr>
          <p:spPr>
            <a:xfrm>
              <a:off x="743654" y="1108968"/>
              <a:ext cx="1625296" cy="327770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marL="0" marR="0" indent="127000" algn="just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注册模块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484783" y="2415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709" y="1538779"/>
            <a:ext cx="5273040" cy="51511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49" y="1906526"/>
            <a:ext cx="6338378" cy="378859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7697"/>
            <a:ext cx="12192000" cy="793193"/>
            <a:chOff x="0" y="-1193"/>
            <a:chExt cx="12192000" cy="793193"/>
          </a:xfrm>
        </p:grpSpPr>
        <p:sp>
          <p:nvSpPr>
            <p:cNvPr id="1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6682440" y="-1193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484783" y="2415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1A99E9-2A4A-2A19-AE78-9AF4814EA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992" y="0"/>
            <a:ext cx="7802217" cy="747897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long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userRegister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 userAccount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userPassword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checkPassword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userRole)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1.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校验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(StringUtils.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isAnyBlank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(userAccount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userPassword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checkPassword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userRole))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PARAMS_ERROR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参数为空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(userAccount.length() 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PARAMS_ERROR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用户账号过短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(userPassword.length() 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|| checkPassword.length() 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PARAMS_ERROR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用户密码过短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密码和校验密码相同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(!userPassword.equals(checkPassword))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PARAMS_ERROR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两次输入的密码不一致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synchronized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(userAccount.intern())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账户不能重复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QueryWrapper&lt;User&gt; queryWrapper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QueryWrapper&lt;&gt;()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queryWrapper.eq(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"userAccount"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userAccount)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long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count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userMapper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.selectCount(queryWrapper)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(count &gt;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PARAMS_ERROR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账号重复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2.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加密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encryptPassword = DigestUtils.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md5DigestAsHex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((CommonConstant.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SALT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userPassword).getBytes())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3.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插入数据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 user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User()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user.setUserAccount(userAccount)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user.setUserPassword(encryptPassword)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user.setUserRole(userRole)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boolean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saveResult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.save(user)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(!saveResult)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SYSTEM_ERROR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注册失败，数据库错误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user.getId()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88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484783" y="2415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1E9618-075F-21C2-3B90-1BDF8F6A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1" y="-1935"/>
            <a:ext cx="9256059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CE8206-50C3-EA99-3D7B-1A253B2A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521" y="1995981"/>
            <a:ext cx="3188150" cy="21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15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3253" y="1108968"/>
            <a:ext cx="2561845" cy="419872"/>
            <a:chOff x="373253" y="1108968"/>
            <a:chExt cx="2561845" cy="41987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"/>
            <p:cNvSpPr txBox="1"/>
            <p:nvPr/>
          </p:nvSpPr>
          <p:spPr>
            <a:xfrm>
              <a:off x="373253" y="1108968"/>
              <a:ext cx="2561845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登录模块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86087" y="1564774"/>
            <a:ext cx="836626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1. 前端传入值：1. 账户、2.密码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校验用户账户和密码是否合法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1. 非空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2. 账户长度不小于 4 位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3. 密码就不小于 8 位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4. 账户不包含特殊字符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2. 确认账号密码是否合法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3. 校验密码是否输入正确，要和数据库中的密文密码去对比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1. 对用户的状态进行判断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2. 进行逻辑删除的配置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4. 用户信息脱敏，隐藏敏感信息，防止数据库中的字段泄露。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1347"/>
            <a:ext cx="12192000" cy="799543"/>
            <a:chOff x="0" y="-7543"/>
            <a:chExt cx="12192000" cy="799543"/>
          </a:xfrm>
        </p:grpSpPr>
        <p:sp>
          <p:nvSpPr>
            <p:cNvPr id="4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6682440" y="-7543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349" y="-1"/>
            <a:ext cx="2359404" cy="6849483"/>
          </a:xfrm>
          <a:prstGeom prst="rect">
            <a:avLst/>
          </a:prstGeom>
        </p:spPr>
      </p:pic>
      <p:pic>
        <p:nvPicPr>
          <p:cNvPr id="13" name="图片 1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9801" y="1818638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9C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85162" y="1924657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ym typeface="+mn-ea"/>
              </a:rPr>
              <a:t>需求分析</a:t>
            </a:r>
            <a:endParaRPr lang="zh-CN" altLang="en-US" sz="2000" b="1" dirty="0"/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ym typeface="+mn-ea"/>
              </a:rPr>
              <a:t>概要设计</a:t>
            </a:r>
            <a:endParaRPr lang="zh-CN" altLang="en-US" sz="2000" b="1" dirty="0"/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ym typeface="+mn-ea"/>
              </a:rPr>
              <a:t>详细设计</a:t>
            </a:r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创新与扩展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总 结</a:t>
            </a:r>
            <a:endParaRPr lang="zh-CN" altLang="en-US" sz="20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1708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172335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15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3253" y="1108968"/>
            <a:ext cx="2561845" cy="419872"/>
            <a:chOff x="373253" y="1108968"/>
            <a:chExt cx="2561845" cy="41987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"/>
            <p:cNvSpPr txBox="1"/>
            <p:nvPr/>
          </p:nvSpPr>
          <p:spPr>
            <a:xfrm>
              <a:off x="373253" y="1108968"/>
              <a:ext cx="2561845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登录模块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6" y="1697960"/>
            <a:ext cx="5881790" cy="50828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6" y="1904376"/>
            <a:ext cx="6193398" cy="466998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270" y="-26670"/>
            <a:ext cx="12192000" cy="792077"/>
            <a:chOff x="0" y="0"/>
            <a:chExt cx="12192000" cy="792077"/>
          </a:xfrm>
        </p:grpSpPr>
        <p:sp>
          <p:nvSpPr>
            <p:cNvPr id="4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6682440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DD1F928-DBC1-4D93-3E58-EF43BE5CA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165" y="889843"/>
            <a:ext cx="10177670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LoginUserVO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userLogin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 userAccount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userPassword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HttpServletRequest request)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1.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校验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(StringUtils.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isAnyBlank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(userAccount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userPassword))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PARAMS_ERROR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参数为空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(userAccount.length() &lt;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PARAMS_ERROR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账号错误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(userPassword.length() &lt;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PARAMS_ERROR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密码错误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2.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加密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encryptPassword = DigestUtils.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md5DigestAsHex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((CommonConstant.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SALT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 userPassword).getBytes())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查询用户是否存在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QueryWrapper&lt;User&gt; queryWrapper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QueryWrapper&lt;&gt;()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queryWrapper.eq(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"userAccount"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userAccount)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queryWrapper.eq(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"userPassword"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encryptPassword)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 user 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userMapper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.selectOne(queryWrapper)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用户不存在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(user ==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.info(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"user login failed, userAccount cannot match userPassword"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throw 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BusinessException(ErrorCode.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PARAMS_ERROR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用户不存在或密码错误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3.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记录用户的登录态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request.getSession().setAttribute(UserConstant.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USER_LOGIN_STATE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return this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.getLoginUserVO(user)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57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36AD43-FBAC-4826-E5C2-E21EA644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97398" cy="6858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D394C6-736F-82EC-AA4D-2A5EC8A0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603" y="0"/>
            <a:ext cx="5492198" cy="52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6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15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3253" y="1108968"/>
            <a:ext cx="2561845" cy="419872"/>
            <a:chOff x="373253" y="1108968"/>
            <a:chExt cx="2561845" cy="41987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"/>
            <p:cNvSpPr txBox="1"/>
            <p:nvPr/>
          </p:nvSpPr>
          <p:spPr>
            <a:xfrm>
              <a:off x="373253" y="1108968"/>
              <a:ext cx="2561845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请假模块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235" y="867410"/>
            <a:ext cx="3390900" cy="5990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97" y="800517"/>
            <a:ext cx="4048452" cy="586916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-8255"/>
            <a:ext cx="12192000" cy="792077"/>
            <a:chOff x="0" y="0"/>
            <a:chExt cx="12192000" cy="792077"/>
          </a:xfrm>
        </p:grpSpPr>
        <p:sp>
          <p:nvSpPr>
            <p:cNvPr id="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6682440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15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3253" y="1108968"/>
            <a:ext cx="2561845" cy="419872"/>
            <a:chOff x="373253" y="1108968"/>
            <a:chExt cx="2561845" cy="41987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"/>
            <p:cNvSpPr txBox="1"/>
            <p:nvPr/>
          </p:nvSpPr>
          <p:spPr>
            <a:xfrm>
              <a:off x="373253" y="1108968"/>
              <a:ext cx="2561845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请假模块</a:t>
              </a: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670" y="1564774"/>
            <a:ext cx="5768280" cy="520145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564774"/>
            <a:ext cx="6292669" cy="520145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8890"/>
            <a:ext cx="12192000" cy="792077"/>
            <a:chOff x="0" y="0"/>
            <a:chExt cx="12192000" cy="792077"/>
          </a:xfrm>
        </p:grpSpPr>
        <p:sp>
          <p:nvSpPr>
            <p:cNvPr id="4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6682440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15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1244" y="1089089"/>
            <a:ext cx="7331155" cy="670941"/>
            <a:chOff x="373253" y="1108968"/>
            <a:chExt cx="2561845" cy="67094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"/>
            <p:cNvSpPr txBox="1"/>
            <p:nvPr/>
          </p:nvSpPr>
          <p:spPr>
            <a:xfrm>
              <a:off x="373253" y="1108968"/>
              <a:ext cx="2561845" cy="670941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判断当前请假申请与已有请假申请日期上有交集覆盖的</a:t>
              </a:r>
              <a:r>
                <a:rPr lang="en-US" altLang="zh-CN" sz="1865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8890"/>
            <a:ext cx="12192000" cy="792077"/>
            <a:chOff x="0" y="0"/>
            <a:chExt cx="12192000" cy="792077"/>
          </a:xfrm>
        </p:grpSpPr>
        <p:sp>
          <p:nvSpPr>
            <p:cNvPr id="4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6682440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D95B27CC-F533-8446-662D-8D7E41207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0068"/>
            <a:ext cx="6291470" cy="33462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&lt;select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="searchLeaveByPage"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parameterType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="HashMap"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resultType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="HashMap"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SELECT l.id,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u.id AS userId,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u.userName,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DATE_FORMAT(l.`startTime`,'%Y-%m-%d %H:%i') AS `start`,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DATE_FORMAT(l.`endTime`,'%Y-%m-%d %H:%i') AS `end`,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l.leaveType,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l.leaveState,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l.leaveReason,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--         IF(u.id = #{myId},TRUE,FALSE) AS mine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FROM tb_leave l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JOIN tb_user u ON l.userId = u.id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WHERE 1=1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="userId != null"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AND u.id=#{userId}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&lt;/if&gt;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901FC973-0868-74F9-A39D-5902DD9FE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411" y="2190842"/>
            <a:ext cx="6254954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="userName != null"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AND u.userName LIKE '%${userName}%'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&lt;/if&gt;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="deptId !=null"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AND u.deptId LIKE '%${deptId}%'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&lt;/if&gt;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="date !=null"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AND #{date} BETWEEN DATE_FORMAT(l.`start`,'%Y-%m-%d') AND DATE_FORMAT(l.`end`,'%Y-%m-%d')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&lt;/if&gt;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="leaveState !=null"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AND l.leaveState = #{leaveState}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&lt;/if&gt;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&lt;if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="leaveType !=null"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AND l.leaveType = #{leaveType}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&lt;/if&gt;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ORDER BY l.id DESC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LIMIT #{start}, #{length}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&lt;/select&gt;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2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7AC8D1-4170-1BA3-B6F1-8D505514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07668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12602D-4484-A296-6696-0C4539863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0"/>
            <a:ext cx="4495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73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15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3253" y="1108968"/>
            <a:ext cx="2561845" cy="419872"/>
            <a:chOff x="373253" y="1108968"/>
            <a:chExt cx="2561845" cy="41987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"/>
            <p:cNvSpPr txBox="1"/>
            <p:nvPr/>
          </p:nvSpPr>
          <p:spPr>
            <a:xfrm>
              <a:off x="373253" y="1108968"/>
              <a:ext cx="2561845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审批模块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06" y="800517"/>
            <a:ext cx="4674704" cy="599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1" y="1475040"/>
            <a:ext cx="6156756" cy="514030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810" y="-8255"/>
            <a:ext cx="12192000" cy="800332"/>
            <a:chOff x="0" y="0"/>
            <a:chExt cx="12192000" cy="800332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6682440" y="8332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15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3253" y="1108968"/>
            <a:ext cx="2561845" cy="419872"/>
            <a:chOff x="373253" y="1108968"/>
            <a:chExt cx="2561845" cy="41987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"/>
            <p:cNvSpPr txBox="1"/>
            <p:nvPr/>
          </p:nvSpPr>
          <p:spPr>
            <a:xfrm>
              <a:off x="373253" y="1108968"/>
              <a:ext cx="2561845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审批模块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7308" y="800517"/>
            <a:ext cx="6717593" cy="605748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8890"/>
            <a:ext cx="12192000" cy="792077"/>
            <a:chOff x="0" y="0"/>
            <a:chExt cx="12192000" cy="792077"/>
          </a:xfrm>
        </p:grpSpPr>
        <p:sp>
          <p:nvSpPr>
            <p:cNvPr id="4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6682440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FAD879-90CE-3EA3-65C7-686522FA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52" y="0"/>
            <a:ext cx="9070495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85FC08-FDD2-FF39-D68F-22895021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72" y="663229"/>
            <a:ext cx="35337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开发技术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1"/>
          <p:cNvSpPr/>
          <p:nvPr/>
        </p:nvSpPr>
        <p:spPr bwMode="auto">
          <a:xfrm flipH="1">
            <a:off x="4232025" y="1818467"/>
            <a:ext cx="617919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23469" y="2597647"/>
            <a:ext cx="7187080" cy="817692"/>
            <a:chOff x="5710619" y="2505937"/>
            <a:chExt cx="6096000" cy="817692"/>
          </a:xfrm>
        </p:grpSpPr>
        <p:sp>
          <p:nvSpPr>
            <p:cNvPr id="21" name="矩形 20"/>
            <p:cNvSpPr/>
            <p:nvPr/>
          </p:nvSpPr>
          <p:spPr>
            <a:xfrm>
              <a:off x="5710619" y="2505937"/>
              <a:ext cx="1026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</a:t>
              </a:r>
              <a:endPara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710619" y="2863254"/>
              <a:ext cx="6096000" cy="4603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JDK 1.8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集成环境 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 MySQL5.7 + </a:t>
              </a:r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Node.js &gt;= 14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 IDEA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编辑器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948671" y="3738552"/>
            <a:ext cx="6577480" cy="1434535"/>
            <a:chOff x="5710619" y="5026457"/>
            <a:chExt cx="6096000" cy="1434535"/>
          </a:xfrm>
        </p:grpSpPr>
        <p:sp>
          <p:nvSpPr>
            <p:cNvPr id="40" name="矩形 39"/>
            <p:cNvSpPr/>
            <p:nvPr/>
          </p:nvSpPr>
          <p:spPr>
            <a:xfrm>
              <a:off x="5710619" y="5026457"/>
              <a:ext cx="1026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前台技术</a:t>
              </a:r>
              <a:endPara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10619" y="5383774"/>
              <a:ext cx="6096000" cy="10772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Vue 3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 </a:t>
              </a:r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Ant Design Pro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 </a:t>
              </a:r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TypeScript </a:t>
              </a:r>
              <a:r>
                <a:rPr lang="zh-CN" altLang="en-US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类型控制 </a:t>
              </a:r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+ </a:t>
              </a:r>
              <a:r>
                <a:rPr lang="en-US" altLang="zh-CN" sz="1600" b="0" i="0" dirty="0" err="1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Eslint</a:t>
              </a:r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+Prettier </a:t>
              </a:r>
              <a:endParaRPr lang="zh-CN" altLang="en-US" sz="1600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600" b="0" i="0" dirty="0">
                <a:solidFill>
                  <a:srgbClr val="1F2328"/>
                </a:solidFill>
                <a:effectLst/>
                <a:latin typeface="-apple-system"/>
              </a:endParaRPr>
            </a:p>
            <a:p>
              <a:endParaRPr lang="zh-CN" altLang="en-US" sz="1600" b="0" i="0" dirty="0">
                <a:solidFill>
                  <a:srgbClr val="1F2328"/>
                </a:solidFill>
                <a:effectLst/>
                <a:latin typeface="-apple-system"/>
              </a:endParaRPr>
            </a:p>
            <a:p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56488" y="4634478"/>
            <a:ext cx="6577480" cy="940882"/>
            <a:chOff x="5710619" y="5026457"/>
            <a:chExt cx="6096000" cy="940882"/>
          </a:xfrm>
        </p:grpSpPr>
        <p:sp>
          <p:nvSpPr>
            <p:cNvPr id="43" name="矩形 42"/>
            <p:cNvSpPr/>
            <p:nvPr/>
          </p:nvSpPr>
          <p:spPr>
            <a:xfrm>
              <a:off x="5710619" y="5026457"/>
              <a:ext cx="1026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后台技术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5710619" y="5383774"/>
              <a:ext cx="6096000" cy="5835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MySQL5.7  +  Spring Boot 2.7.x  + </a:t>
              </a:r>
              <a:r>
                <a:rPr lang="en-US" altLang="zh-CN" sz="1600" b="0" i="0" dirty="0" err="1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MyBatis</a:t>
              </a:r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Plus 3.5.x  + Spring AOP  + </a:t>
              </a:r>
              <a:r>
                <a:rPr lang="en-US" altLang="zh-CN" sz="1600" dirty="0">
                  <a:solidFill>
                    <a:srgbClr val="1F23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r>
                <a:rPr lang="en-US" altLang="zh-CN" sz="1600" b="0" i="0" dirty="0">
                  <a:solidFill>
                    <a:srgbClr val="1F2328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unit 5 + Swagger 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43887" y="2605819"/>
            <a:ext cx="3216164" cy="3216164"/>
            <a:chOff x="1068251" y="2861983"/>
            <a:chExt cx="3343834" cy="3343834"/>
          </a:xfrm>
          <a:solidFill>
            <a:srgbClr val="0080CB"/>
          </a:solidFill>
        </p:grpSpPr>
        <p:sp>
          <p:nvSpPr>
            <p:cNvPr id="46" name="椭圆 45"/>
            <p:cNvSpPr/>
            <p:nvPr/>
          </p:nvSpPr>
          <p:spPr>
            <a:xfrm>
              <a:off x="1068251" y="2861983"/>
              <a:ext cx="3343834" cy="334383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225836" y="3019568"/>
              <a:ext cx="3028664" cy="302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2400" b="1" dirty="0" err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SpringBoot</a:t>
              </a:r>
              <a:r>
                <a:rPr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请销假管理系统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027078" y="1551956"/>
            <a:ext cx="6577480" cy="817692"/>
            <a:chOff x="5710619" y="3709905"/>
            <a:chExt cx="6096000" cy="817692"/>
          </a:xfrm>
        </p:grpSpPr>
        <p:sp>
          <p:nvSpPr>
            <p:cNvPr id="49" name="矩形 48"/>
            <p:cNvSpPr/>
            <p:nvPr/>
          </p:nvSpPr>
          <p:spPr>
            <a:xfrm>
              <a:off x="5710619" y="3709905"/>
              <a:ext cx="1026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开发语言</a:t>
              </a:r>
              <a:endPara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710619" y="4067222"/>
              <a:ext cx="6096000" cy="4603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-1828"/>
            <a:ext cx="12192000" cy="793828"/>
            <a:chOff x="0" y="-1828"/>
            <a:chExt cx="12192000" cy="793828"/>
          </a:xfrm>
        </p:grpSpPr>
        <p:sp>
          <p:nvSpPr>
            <p:cNvPr id="22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24" name="矩形 23"/>
            <p:cNvSpPr/>
            <p:nvPr/>
          </p:nvSpPr>
          <p:spPr>
            <a:xfrm>
              <a:off x="3231850" y="-182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6"/>
            <p:cNvSpPr txBox="1"/>
            <p:nvPr/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0"/>
            <p:cNvSpPr txBox="1"/>
            <p:nvPr/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005053" y="5757863"/>
            <a:ext cx="632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27078" y="6173487"/>
            <a:ext cx="6326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服务：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Nginx  +  Docker 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endParaRPr lang="en-US" altLang="zh-CN" sz="1600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13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4" name="矩形 13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5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2228" y="1108968"/>
            <a:ext cx="2775049" cy="419872"/>
            <a:chOff x="292228" y="1108968"/>
            <a:chExt cx="2775049" cy="419872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6"/>
            <p:cNvSpPr txBox="1"/>
            <p:nvPr/>
          </p:nvSpPr>
          <p:spPr>
            <a:xfrm>
              <a:off x="292228" y="1108968"/>
              <a:ext cx="2775049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系统界面设计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875"/>
            <a:ext cx="5172738" cy="34449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72" y="2122393"/>
            <a:ext cx="6204928" cy="29150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24782" y="5329160"/>
            <a:ext cx="19665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 </a:t>
            </a:r>
            <a:r>
              <a:rPr lang="zh-CN" altLang="en-US" dirty="0"/>
              <a:t>系统注册界面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348807" y="5329160"/>
            <a:ext cx="632556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 </a:t>
            </a:r>
            <a:r>
              <a:rPr lang="zh-CN" altLang="en-US" dirty="0"/>
              <a:t>系统登陆界面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792077"/>
            <a:chOff x="0" y="0"/>
            <a:chExt cx="12192000" cy="792077"/>
          </a:xfrm>
        </p:grpSpPr>
        <p:sp>
          <p:nvSpPr>
            <p:cNvPr id="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6682440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8517"/>
            <a:ext cx="12192000" cy="800517"/>
            <a:chOff x="0" y="-8517"/>
            <a:chExt cx="12192000" cy="800517"/>
          </a:xfrm>
        </p:grpSpPr>
        <p:sp>
          <p:nvSpPr>
            <p:cNvPr id="13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4" name="矩形 13"/>
            <p:cNvSpPr/>
            <p:nvPr/>
          </p:nvSpPr>
          <p:spPr>
            <a:xfrm>
              <a:off x="6682806" y="-851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5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6403" y="1108968"/>
            <a:ext cx="2450957" cy="419872"/>
            <a:chOff x="396403" y="1108968"/>
            <a:chExt cx="2450957" cy="419872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425752" y="1528840"/>
              <a:ext cx="24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6"/>
            <p:cNvSpPr txBox="1"/>
            <p:nvPr/>
          </p:nvSpPr>
          <p:spPr>
            <a:xfrm>
              <a:off x="396403" y="1108968"/>
              <a:ext cx="2450957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系统界面设计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" y="2023166"/>
            <a:ext cx="5984918" cy="281166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78" y="2023166"/>
            <a:ext cx="5984922" cy="281166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023243" y="4995758"/>
            <a:ext cx="6325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3 </a:t>
            </a:r>
            <a:r>
              <a:rPr lang="zh-CN" altLang="en-US" dirty="0"/>
              <a:t>学生系统首页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122549" y="4995758"/>
            <a:ext cx="6325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 </a:t>
            </a:r>
            <a:r>
              <a:rPr lang="zh-CN" altLang="en-US" dirty="0"/>
              <a:t>老师系统首页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-8255"/>
            <a:ext cx="12192000" cy="800332"/>
            <a:chOff x="0" y="0"/>
            <a:chExt cx="12192000" cy="800332"/>
          </a:xfrm>
        </p:grpSpPr>
        <p:sp>
          <p:nvSpPr>
            <p:cNvPr id="4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6682440" y="8332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" name="矩形 4"/>
          <p:cNvSpPr/>
          <p:nvPr/>
        </p:nvSpPr>
        <p:spPr>
          <a:xfrm>
            <a:off x="8319349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49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系统概论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76749" y="24265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7785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创新与扩展</a:t>
            </a:r>
          </a:p>
        </p:txBody>
      </p:sp>
      <p:sp>
        <p:nvSpPr>
          <p:cNvPr id="1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9829" y="965502"/>
            <a:ext cx="1625296" cy="477747"/>
            <a:chOff x="257504" y="1051093"/>
            <a:chExt cx="1625296" cy="47774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298427" y="1528840"/>
              <a:ext cx="1420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6"/>
            <p:cNvSpPr txBox="1"/>
            <p:nvPr/>
          </p:nvSpPr>
          <p:spPr>
            <a:xfrm>
              <a:off x="257504" y="1051093"/>
              <a:ext cx="1625296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84304" y="1644894"/>
            <a:ext cx="11023391" cy="448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AOP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功能和自定义注解实现对用户角色的权限校验。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Plus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框架的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QueryWrapper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实现对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数据库的灵活查询，配合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-X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插件自动生成后端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基础代码。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为明确接口的返回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自定义统一的错误码，并封装了全局异常处理器，从而规范了异常返回、屏蔽了项目冗余的报错。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JVisualVM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Jconsole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性能监控工具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GCviewer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Mat 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堆内存和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文件进行性能分析性并优化，通过调整堆内存的大小、优化代码、及时释放不用的资源等，选择最合适的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G1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回收器，并将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次数、吞吐量以及平均停顿时间调整到了最优。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开启慢查询日志发现在请假销假表单达到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万条时，查询速度达到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级别，对请假表、销假表建立联合索引，用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explain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再次查看执行时间降到了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级别，查询性能提升了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86%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Swagger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 Knife4j 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接口管理工具，一键生成接口文档。结合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Junit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对系统进行了单元测试、接口测试、集成测试。保证了系统的安全性和功能性。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Git + </a:t>
            </a:r>
            <a:r>
              <a:rPr lang="en-US" altLang="zh-CN" sz="16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进行版本控制、协作、可视化、备份和社区等功能，使团队更好地协作、管理和开发项目。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792077"/>
            <a:chOff x="0" y="0"/>
            <a:chExt cx="12192000" cy="792077"/>
          </a:xfrm>
        </p:grpSpPr>
        <p:sp>
          <p:nvSpPr>
            <p:cNvPr id="15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318835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" name="矩形 4"/>
          <p:cNvSpPr/>
          <p:nvPr/>
        </p:nvSpPr>
        <p:spPr>
          <a:xfrm>
            <a:off x="8319349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49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系统概论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76749" y="24265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7785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创新与扩展</a:t>
            </a:r>
          </a:p>
        </p:txBody>
      </p:sp>
      <p:sp>
        <p:nvSpPr>
          <p:cNvPr id="1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9829" y="965502"/>
            <a:ext cx="1625296" cy="477747"/>
            <a:chOff x="257504" y="1051093"/>
            <a:chExt cx="1625296" cy="47774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298427" y="1528840"/>
              <a:ext cx="1420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6"/>
            <p:cNvSpPr txBox="1"/>
            <p:nvPr/>
          </p:nvSpPr>
          <p:spPr>
            <a:xfrm>
              <a:off x="257504" y="1051093"/>
              <a:ext cx="1625296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0"/>
            <a:ext cx="12192000" cy="792077"/>
            <a:chOff x="0" y="0"/>
            <a:chExt cx="12192000" cy="792077"/>
          </a:xfrm>
        </p:grpSpPr>
        <p:sp>
          <p:nvSpPr>
            <p:cNvPr id="15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318835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408D51B-0AEF-181F-C34E-AC54A07CB40F}"/>
              </a:ext>
            </a:extLst>
          </p:cNvPr>
          <p:cNvSpPr txBox="1"/>
          <p:nvPr/>
        </p:nvSpPr>
        <p:spPr>
          <a:xfrm>
            <a:off x="333957" y="3050395"/>
            <a:ext cx="845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地址：</a:t>
            </a:r>
            <a:r>
              <a:rPr lang="en-US" altLang="zh-CN" dirty="0" err="1">
                <a:hlinkClick r:id="rId11"/>
              </a:rPr>
              <a:t>codepandaLN</a:t>
            </a:r>
            <a:r>
              <a:rPr lang="en-US" altLang="zh-CN" dirty="0">
                <a:hlinkClick r:id="rId11"/>
              </a:rPr>
              <a:t>/Management-system-template at master (github.com)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934B5F9-479F-BB6C-7CBE-888E56608A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3084" y="825802"/>
            <a:ext cx="10859087" cy="219086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2AA9D9D-70A6-BDE4-BE07-B9525E7D0C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3084" y="3429000"/>
            <a:ext cx="9727095" cy="34116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4B347BE-28FF-A212-287E-3B667E8883CA}"/>
              </a:ext>
            </a:extLst>
          </p:cNvPr>
          <p:cNvSpPr txBox="1"/>
          <p:nvPr/>
        </p:nvSpPr>
        <p:spPr>
          <a:xfrm>
            <a:off x="333957" y="1418823"/>
            <a:ext cx="632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Git</a:t>
            </a:r>
            <a:r>
              <a:rPr lang="zh-CN" altLang="en-US" dirty="0">
                <a:solidFill>
                  <a:srgbClr val="FF0000"/>
                </a:solidFill>
              </a:rPr>
              <a:t>日志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165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" name="矩形 4"/>
          <p:cNvSpPr/>
          <p:nvPr/>
        </p:nvSpPr>
        <p:spPr>
          <a:xfrm>
            <a:off x="8319349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49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系统概论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76749" y="24265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7785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创新与扩展</a:t>
            </a:r>
          </a:p>
        </p:txBody>
      </p:sp>
      <p:sp>
        <p:nvSpPr>
          <p:cNvPr id="1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792077"/>
            <a:chOff x="0" y="0"/>
            <a:chExt cx="12192000" cy="792077"/>
          </a:xfrm>
        </p:grpSpPr>
        <p:sp>
          <p:nvSpPr>
            <p:cNvPr id="15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318835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BF8500-C94C-F71E-DB7A-B0CBECA4A5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705" y="792000"/>
            <a:ext cx="9598508" cy="306674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9A887A08-FC2C-8AF3-1E2C-4CAC33FF7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42223"/>
            <a:ext cx="12625572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CommandLine flags: -XX:-BytecodeVerificationLocal -XX:-BytecodeVerificationRemote -XX:+HeapDumpOnOutOfMemoryError -XX:HeapDumpPath=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heap.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hprof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FFF71A-73F6-F9C9-BD85-253DB5CEC7F4}"/>
              </a:ext>
            </a:extLst>
          </p:cNvPr>
          <p:cNvSpPr txBox="1"/>
          <p:nvPr/>
        </p:nvSpPr>
        <p:spPr>
          <a:xfrm>
            <a:off x="2348120" y="4144044"/>
            <a:ext cx="63262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-XX:InitialHeapSize=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266294336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-XX:+ManagementServer -XX:MaxHeapSize=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4260709376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-XX:+PrintGC -XX:+PrintGCDateStamps -XX:+PrintGCDetails -XX:+PrintGCTimeStamps -XX:TieredStopAtLevel=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-XX:+UseCompressedClassPointers -XX:+UseCompressedOops -XX:-UseLargePagesIndividualAllocation -XX:+UseParallelGC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8DE83F1-3EAE-5A55-7260-7EDA3AD9174D}"/>
              </a:ext>
            </a:extLst>
          </p:cNvPr>
          <p:cNvSpPr txBox="1"/>
          <p:nvPr/>
        </p:nvSpPr>
        <p:spPr>
          <a:xfrm>
            <a:off x="-7952" y="92277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Gc.log</a:t>
            </a:r>
          </a:p>
        </p:txBody>
      </p:sp>
    </p:spTree>
    <p:extLst>
      <p:ext uri="{BB962C8B-B14F-4D97-AF65-F5344CB8AC3E}">
        <p14:creationId xmlns:p14="http://schemas.microsoft.com/office/powerpoint/2010/main" val="3512582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" name="矩形 4"/>
          <p:cNvSpPr/>
          <p:nvPr/>
        </p:nvSpPr>
        <p:spPr>
          <a:xfrm>
            <a:off x="8319349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49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系统概论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76749" y="24265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7785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创新与扩展</a:t>
            </a:r>
          </a:p>
        </p:txBody>
      </p:sp>
      <p:sp>
        <p:nvSpPr>
          <p:cNvPr id="1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792077"/>
            <a:chOff x="0" y="0"/>
            <a:chExt cx="12192000" cy="792077"/>
          </a:xfrm>
        </p:grpSpPr>
        <p:sp>
          <p:nvSpPr>
            <p:cNvPr id="15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318835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0AA090-6A25-66AB-982F-0F33BEEB92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678766"/>
            <a:ext cx="12192000" cy="421608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DD20BF0-0A8B-663F-AF05-9A2855317F48}"/>
              </a:ext>
            </a:extLst>
          </p:cNvPr>
          <p:cNvSpPr txBox="1"/>
          <p:nvPr/>
        </p:nvSpPr>
        <p:spPr>
          <a:xfrm>
            <a:off x="152207" y="871813"/>
            <a:ext cx="632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Gc.log</a:t>
            </a:r>
            <a:r>
              <a:rPr lang="zh-CN" altLang="en-US" dirty="0">
                <a:solidFill>
                  <a:srgbClr val="FF0000"/>
                </a:solidFill>
              </a:rPr>
              <a:t>分析结果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43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" name="矩形 4"/>
          <p:cNvSpPr/>
          <p:nvPr/>
        </p:nvSpPr>
        <p:spPr>
          <a:xfrm>
            <a:off x="8319349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49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系统概论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76749" y="24265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7785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创新与扩展</a:t>
            </a:r>
          </a:p>
        </p:txBody>
      </p:sp>
      <p:sp>
        <p:nvSpPr>
          <p:cNvPr id="1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792077"/>
            <a:chOff x="0" y="0"/>
            <a:chExt cx="12192000" cy="792077"/>
          </a:xfrm>
        </p:grpSpPr>
        <p:sp>
          <p:nvSpPr>
            <p:cNvPr id="15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318835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DD20BF0-0A8B-663F-AF05-9A2855317F48}"/>
              </a:ext>
            </a:extLst>
          </p:cNvPr>
          <p:cNvSpPr txBox="1"/>
          <p:nvPr/>
        </p:nvSpPr>
        <p:spPr>
          <a:xfrm>
            <a:off x="152207" y="871813"/>
            <a:ext cx="632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Gc.log</a:t>
            </a:r>
            <a:r>
              <a:rPr lang="zh-CN" altLang="en-US" dirty="0">
                <a:solidFill>
                  <a:srgbClr val="FF0000"/>
                </a:solidFill>
              </a:rPr>
              <a:t>分析结果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F92215-7276-419D-CA26-25DA68093F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207" y="835963"/>
            <a:ext cx="11764810" cy="59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36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5" name="矩形 4"/>
          <p:cNvSpPr/>
          <p:nvPr/>
        </p:nvSpPr>
        <p:spPr>
          <a:xfrm>
            <a:off x="8319349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49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系统概论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76749" y="242651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功能分析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778549" y="242650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创新与扩展</a:t>
            </a:r>
          </a:p>
        </p:txBody>
      </p:sp>
      <p:sp>
        <p:nvSpPr>
          <p:cNvPr id="1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 结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9829" y="965502"/>
            <a:ext cx="1625296" cy="477747"/>
            <a:chOff x="257504" y="1051093"/>
            <a:chExt cx="1625296" cy="47774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298427" y="1528840"/>
              <a:ext cx="1420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6"/>
            <p:cNvSpPr txBox="1"/>
            <p:nvPr/>
          </p:nvSpPr>
          <p:spPr>
            <a:xfrm>
              <a:off x="257504" y="1051093"/>
              <a:ext cx="1625296" cy="38393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865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扩展点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84304" y="1644894"/>
            <a:ext cx="11023391" cy="189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基于网站的在线聊天功能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04800" algn="just">
              <a:lnSpc>
                <a:spcPct val="150000"/>
              </a:lnSpc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性能优化，扩展成集群，提高性能。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登陆优化，基于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的单点登录。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把请销假审批改成责任链模式，增强项目可扩展性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……….</a:t>
            </a:r>
            <a:endParaRPr lang="zh-CN" altLang="en-US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192000" cy="792077"/>
            <a:chOff x="0" y="0"/>
            <a:chExt cx="12192000" cy="792077"/>
          </a:xfrm>
        </p:grpSpPr>
        <p:sp>
          <p:nvSpPr>
            <p:cNvPr id="15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318835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0" y="114762"/>
            <a:ext cx="1967014" cy="528946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950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45664" y="1925640"/>
            <a:ext cx="9555685" cy="159395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斜纹 19"/>
          <p:cNvSpPr/>
          <p:nvPr/>
        </p:nvSpPr>
        <p:spPr>
          <a:xfrm>
            <a:off x="1217750" y="1903936"/>
            <a:ext cx="359773" cy="359773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斜纹 20"/>
          <p:cNvSpPr/>
          <p:nvPr/>
        </p:nvSpPr>
        <p:spPr>
          <a:xfrm rot="10800000">
            <a:off x="10475731" y="3202913"/>
            <a:ext cx="359773" cy="359773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59496" y="2073138"/>
            <a:ext cx="8928000" cy="879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课题结论：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设计实现了一个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操作简单、快速高效且具有一定通用性的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基于疫情的的请销假管理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系统。可以为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学校解决管理学生请销假问题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，可以有效解决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请假和销假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263745" y="3829668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63745" y="4749851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black">
          <a:xfrm>
            <a:off x="1972743" y="3863867"/>
            <a:ext cx="865976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通过此次软工设计，我学会了如何去构建一个完整的系统。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black">
          <a:xfrm>
            <a:off x="1972743" y="4753671"/>
            <a:ext cx="865976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通过此次软工设计，我学会了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项目框架的搭建流程。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263745" y="5719054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black">
          <a:xfrm>
            <a:off x="1972743" y="5722874"/>
            <a:ext cx="865976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通过此次软工设计，我学会了如何独立去思考、解决一个问题。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0" y="-5190"/>
            <a:ext cx="12192000" cy="797190"/>
            <a:chOff x="0" y="-5190"/>
            <a:chExt cx="12192000" cy="797190"/>
          </a:xfrm>
        </p:grpSpPr>
        <p:sp>
          <p:nvSpPr>
            <p:cNvPr id="41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021150" y="-5190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3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7150" y="0"/>
            <a:ext cx="12192000" cy="792077"/>
            <a:chOff x="0" y="0"/>
            <a:chExt cx="12192000" cy="792077"/>
          </a:xfrm>
        </p:grpSpPr>
        <p:sp>
          <p:nvSpPr>
            <p:cNvPr id="4" name="矩形 4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10000315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295800" y="2832254"/>
            <a:ext cx="12956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zh-CN" altLang="en-US" sz="9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7366141" y="5811080"/>
            <a:ext cx="4556759" cy="58475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答辩人：李  宁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7265220" y="5659144"/>
            <a:ext cx="820606" cy="82653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040658" y="5671657"/>
            <a:ext cx="820606" cy="826534"/>
            <a:chOff x="1040658" y="5567482"/>
            <a:chExt cx="820606" cy="826534"/>
          </a:xfrm>
        </p:grpSpPr>
        <p:grpSp>
          <p:nvGrpSpPr>
            <p:cNvPr id="5" name="组合 4"/>
            <p:cNvGrpSpPr/>
            <p:nvPr/>
          </p:nvGrpSpPr>
          <p:grpSpPr>
            <a:xfrm>
              <a:off x="1040658" y="5567482"/>
              <a:ext cx="820606" cy="826534"/>
              <a:chOff x="1796831" y="5536039"/>
              <a:chExt cx="820606" cy="826534"/>
            </a:xfrm>
          </p:grpSpPr>
          <p:sp>
            <p:nvSpPr>
              <p:cNvPr id="14" name="Freeform 7"/>
              <p:cNvSpPr>
                <a:spLocks noChangeAspect="1" noEditPoints="1"/>
              </p:cNvSpPr>
              <p:nvPr/>
            </p:nvSpPr>
            <p:spPr bwMode="auto">
              <a:xfrm>
                <a:off x="1796831" y="5536039"/>
                <a:ext cx="820606" cy="826534"/>
              </a:xfrm>
              <a:custGeom>
                <a:avLst/>
                <a:gdLst>
                  <a:gd name="T0" fmla="*/ 661 w 904"/>
                  <a:gd name="T1" fmla="*/ 461 h 905"/>
                  <a:gd name="T2" fmla="*/ 661 w 904"/>
                  <a:gd name="T3" fmla="*/ 339 h 905"/>
                  <a:gd name="T4" fmla="*/ 605 w 904"/>
                  <a:gd name="T5" fmla="*/ 339 h 905"/>
                  <a:gd name="T6" fmla="*/ 605 w 904"/>
                  <a:gd name="T7" fmla="*/ 461 h 905"/>
                  <a:gd name="T8" fmla="*/ 456 w 904"/>
                  <a:gd name="T9" fmla="*/ 610 h 905"/>
                  <a:gd name="T10" fmla="*/ 453 w 904"/>
                  <a:gd name="T11" fmla="*/ 610 h 905"/>
                  <a:gd name="T12" fmla="*/ 452 w 904"/>
                  <a:gd name="T13" fmla="*/ 610 h 905"/>
                  <a:gd name="T14" fmla="*/ 451 w 904"/>
                  <a:gd name="T15" fmla="*/ 610 h 905"/>
                  <a:gd name="T16" fmla="*/ 448 w 904"/>
                  <a:gd name="T17" fmla="*/ 610 h 905"/>
                  <a:gd name="T18" fmla="*/ 299 w 904"/>
                  <a:gd name="T19" fmla="*/ 461 h 905"/>
                  <a:gd name="T20" fmla="*/ 299 w 904"/>
                  <a:gd name="T21" fmla="*/ 339 h 905"/>
                  <a:gd name="T22" fmla="*/ 244 w 904"/>
                  <a:gd name="T23" fmla="*/ 339 h 905"/>
                  <a:gd name="T24" fmla="*/ 244 w 904"/>
                  <a:gd name="T25" fmla="*/ 461 h 905"/>
                  <a:gd name="T26" fmla="*/ 419 w 904"/>
                  <a:gd name="T27" fmla="*/ 664 h 905"/>
                  <a:gd name="T28" fmla="*/ 419 w 904"/>
                  <a:gd name="T29" fmla="*/ 752 h 905"/>
                  <a:gd name="T30" fmla="*/ 295 w 904"/>
                  <a:gd name="T31" fmla="*/ 787 h 905"/>
                  <a:gd name="T32" fmla="*/ 610 w 904"/>
                  <a:gd name="T33" fmla="*/ 787 h 905"/>
                  <a:gd name="T34" fmla="*/ 484 w 904"/>
                  <a:gd name="T35" fmla="*/ 751 h 905"/>
                  <a:gd name="T36" fmla="*/ 484 w 904"/>
                  <a:gd name="T37" fmla="*/ 664 h 905"/>
                  <a:gd name="T38" fmla="*/ 661 w 904"/>
                  <a:gd name="T39" fmla="*/ 461 h 905"/>
                  <a:gd name="T40" fmla="*/ 450 w 904"/>
                  <a:gd name="T41" fmla="*/ 558 h 905"/>
                  <a:gd name="T42" fmla="*/ 452 w 904"/>
                  <a:gd name="T43" fmla="*/ 558 h 905"/>
                  <a:gd name="T44" fmla="*/ 454 w 904"/>
                  <a:gd name="T45" fmla="*/ 558 h 905"/>
                  <a:gd name="T46" fmla="*/ 554 w 904"/>
                  <a:gd name="T47" fmla="*/ 459 h 905"/>
                  <a:gd name="T48" fmla="*/ 554 w 904"/>
                  <a:gd name="T49" fmla="*/ 218 h 905"/>
                  <a:gd name="T50" fmla="*/ 454 w 904"/>
                  <a:gd name="T51" fmla="*/ 118 h 905"/>
                  <a:gd name="T52" fmla="*/ 452 w 904"/>
                  <a:gd name="T53" fmla="*/ 118 h 905"/>
                  <a:gd name="T54" fmla="*/ 450 w 904"/>
                  <a:gd name="T55" fmla="*/ 118 h 905"/>
                  <a:gd name="T56" fmla="*/ 351 w 904"/>
                  <a:gd name="T57" fmla="*/ 218 h 905"/>
                  <a:gd name="T58" fmla="*/ 351 w 904"/>
                  <a:gd name="T59" fmla="*/ 459 h 905"/>
                  <a:gd name="T60" fmla="*/ 450 w 904"/>
                  <a:gd name="T61" fmla="*/ 558 h 905"/>
                  <a:gd name="T62" fmla="*/ 452 w 904"/>
                  <a:gd name="T63" fmla="*/ 0 h 905"/>
                  <a:gd name="T64" fmla="*/ 904 w 904"/>
                  <a:gd name="T65" fmla="*/ 453 h 905"/>
                  <a:gd name="T66" fmla="*/ 452 w 904"/>
                  <a:gd name="T67" fmla="*/ 905 h 905"/>
                  <a:gd name="T68" fmla="*/ 0 w 904"/>
                  <a:gd name="T69" fmla="*/ 453 h 905"/>
                  <a:gd name="T70" fmla="*/ 452 w 904"/>
                  <a:gd name="T71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04" h="905">
                    <a:moveTo>
                      <a:pt x="661" y="461"/>
                    </a:moveTo>
                    <a:lnTo>
                      <a:pt x="661" y="339"/>
                    </a:lnTo>
                    <a:cubicBezTo>
                      <a:pt x="661" y="304"/>
                      <a:pt x="605" y="304"/>
                      <a:pt x="605" y="339"/>
                    </a:cubicBezTo>
                    <a:lnTo>
                      <a:pt x="605" y="461"/>
                    </a:lnTo>
                    <a:cubicBezTo>
                      <a:pt x="605" y="543"/>
                      <a:pt x="538" y="610"/>
                      <a:pt x="456" y="610"/>
                    </a:cubicBezTo>
                    <a:cubicBezTo>
                      <a:pt x="455" y="610"/>
                      <a:pt x="454" y="610"/>
                      <a:pt x="453" y="610"/>
                    </a:cubicBezTo>
                    <a:lnTo>
                      <a:pt x="452" y="610"/>
                    </a:lnTo>
                    <a:lnTo>
                      <a:pt x="451" y="610"/>
                    </a:lnTo>
                    <a:cubicBezTo>
                      <a:pt x="450" y="610"/>
                      <a:pt x="449" y="610"/>
                      <a:pt x="448" y="610"/>
                    </a:cubicBezTo>
                    <a:cubicBezTo>
                      <a:pt x="366" y="610"/>
                      <a:pt x="299" y="543"/>
                      <a:pt x="299" y="461"/>
                    </a:cubicBezTo>
                    <a:lnTo>
                      <a:pt x="299" y="339"/>
                    </a:lnTo>
                    <a:cubicBezTo>
                      <a:pt x="299" y="304"/>
                      <a:pt x="244" y="304"/>
                      <a:pt x="244" y="339"/>
                    </a:cubicBezTo>
                    <a:cubicBezTo>
                      <a:pt x="244" y="355"/>
                      <a:pt x="244" y="461"/>
                      <a:pt x="244" y="461"/>
                    </a:cubicBezTo>
                    <a:cubicBezTo>
                      <a:pt x="244" y="564"/>
                      <a:pt x="320" y="650"/>
                      <a:pt x="419" y="664"/>
                    </a:cubicBezTo>
                    <a:lnTo>
                      <a:pt x="419" y="752"/>
                    </a:lnTo>
                    <a:lnTo>
                      <a:pt x="295" y="787"/>
                    </a:lnTo>
                    <a:lnTo>
                      <a:pt x="610" y="787"/>
                    </a:lnTo>
                    <a:lnTo>
                      <a:pt x="484" y="751"/>
                    </a:lnTo>
                    <a:lnTo>
                      <a:pt x="484" y="664"/>
                    </a:lnTo>
                    <a:cubicBezTo>
                      <a:pt x="584" y="650"/>
                      <a:pt x="661" y="564"/>
                      <a:pt x="661" y="461"/>
                    </a:cubicBezTo>
                    <a:close/>
                    <a:moveTo>
                      <a:pt x="450" y="558"/>
                    </a:moveTo>
                    <a:cubicBezTo>
                      <a:pt x="451" y="558"/>
                      <a:pt x="451" y="558"/>
                      <a:pt x="452" y="558"/>
                    </a:cubicBezTo>
                    <a:cubicBezTo>
                      <a:pt x="453" y="558"/>
                      <a:pt x="453" y="558"/>
                      <a:pt x="454" y="558"/>
                    </a:cubicBezTo>
                    <a:cubicBezTo>
                      <a:pt x="509" y="558"/>
                      <a:pt x="554" y="514"/>
                      <a:pt x="554" y="459"/>
                    </a:cubicBezTo>
                    <a:lnTo>
                      <a:pt x="554" y="218"/>
                    </a:lnTo>
                    <a:cubicBezTo>
                      <a:pt x="554" y="163"/>
                      <a:pt x="509" y="118"/>
                      <a:pt x="454" y="118"/>
                    </a:cubicBezTo>
                    <a:cubicBezTo>
                      <a:pt x="453" y="118"/>
                      <a:pt x="453" y="118"/>
                      <a:pt x="452" y="118"/>
                    </a:cubicBezTo>
                    <a:cubicBezTo>
                      <a:pt x="452" y="118"/>
                      <a:pt x="451" y="118"/>
                      <a:pt x="450" y="118"/>
                    </a:cubicBezTo>
                    <a:cubicBezTo>
                      <a:pt x="395" y="118"/>
                      <a:pt x="351" y="163"/>
                      <a:pt x="351" y="218"/>
                    </a:cubicBezTo>
                    <a:lnTo>
                      <a:pt x="351" y="459"/>
                    </a:lnTo>
                    <a:cubicBezTo>
                      <a:pt x="351" y="514"/>
                      <a:pt x="395" y="558"/>
                      <a:pt x="450" y="558"/>
                    </a:cubicBezTo>
                    <a:close/>
                    <a:moveTo>
                      <a:pt x="452" y="0"/>
                    </a:moveTo>
                    <a:cubicBezTo>
                      <a:pt x="702" y="0"/>
                      <a:pt x="904" y="203"/>
                      <a:pt x="904" y="453"/>
                    </a:cubicBezTo>
                    <a:cubicBezTo>
                      <a:pt x="904" y="702"/>
                      <a:pt x="702" y="905"/>
                      <a:pt x="452" y="905"/>
                    </a:cubicBezTo>
                    <a:cubicBezTo>
                      <a:pt x="202" y="905"/>
                      <a:pt x="0" y="702"/>
                      <a:pt x="0" y="453"/>
                    </a:cubicBezTo>
                    <a:cubicBezTo>
                      <a:pt x="0" y="203"/>
                      <a:pt x="202" y="0"/>
                      <a:pt x="452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26" name="Picture 2" descr="C:\Users\Administrator\Documents\Tencent Files\1983275302\Image\C2C\)R~$V27EFH]P01([[JVH7YY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9483" y="5635881"/>
                <a:ext cx="547567" cy="6528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流程图: 联系 5"/>
            <p:cNvSpPr/>
            <p:nvPr/>
          </p:nvSpPr>
          <p:spPr>
            <a:xfrm>
              <a:off x="1296365" y="5718480"/>
              <a:ext cx="312516" cy="275278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80160" y="5979811"/>
              <a:ext cx="547567" cy="32160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6"/>
          <p:cNvSpPr txBox="1"/>
          <p:nvPr/>
        </p:nvSpPr>
        <p:spPr>
          <a:xfrm>
            <a:off x="1527410" y="5807533"/>
            <a:ext cx="4556759" cy="584751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指导老师：孙婷婷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3" name="图片 2" descr="新版校徽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62935" y="241935"/>
            <a:ext cx="5853430" cy="1962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系统概述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0" y="-1828"/>
            <a:ext cx="12192000" cy="793828"/>
            <a:chOff x="0" y="-1828"/>
            <a:chExt cx="12192000" cy="793828"/>
          </a:xfrm>
        </p:grpSpPr>
        <p:sp>
          <p:nvSpPr>
            <p:cNvPr id="22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24" name="矩形 23"/>
            <p:cNvSpPr/>
            <p:nvPr/>
          </p:nvSpPr>
          <p:spPr>
            <a:xfrm>
              <a:off x="3231850" y="-182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6"/>
            <p:cNvSpPr txBox="1"/>
            <p:nvPr/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0"/>
            <p:cNvSpPr txBox="1"/>
            <p:nvPr/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23" y="816000"/>
            <a:ext cx="6586964" cy="59892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784" y="1809875"/>
            <a:ext cx="44903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需求分析指用户对目标软件在功能、行为、性能、设计约束等方面的期望。其阶段包括：</a:t>
            </a:r>
            <a:r>
              <a:rPr lang="zh-CN" altLang="en-US" b="1" dirty="0"/>
              <a:t>软件需求、功能需求、性能需求、环境需求、界面需求、文档需求、数据需求、可靠性需求、成本消耗和开发进度、其他非功能性需求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系统架构图属于系统设计阶段，系统架构图只是这个阶段一个产物，系统的总体架构决定了整个系统的模式，是系统的基础。学生请假审批管理系统的整体结构设计如右图所示。</a:t>
            </a:r>
          </a:p>
        </p:txBody>
      </p:sp>
      <p:pic>
        <p:nvPicPr>
          <p:cNvPr id="3" name="图片 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0" y="-1828"/>
            <a:ext cx="12192000" cy="793828"/>
            <a:chOff x="0" y="-1828"/>
            <a:chExt cx="12192000" cy="793828"/>
          </a:xfrm>
        </p:grpSpPr>
        <p:sp>
          <p:nvSpPr>
            <p:cNvPr id="22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24" name="矩形 23"/>
            <p:cNvSpPr/>
            <p:nvPr/>
          </p:nvSpPr>
          <p:spPr>
            <a:xfrm>
              <a:off x="3231850" y="-182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6"/>
            <p:cNvSpPr txBox="1"/>
            <p:nvPr/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0"/>
            <p:cNvSpPr txBox="1"/>
            <p:nvPr/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Box 6"/>
          <p:cNvSpPr txBox="1"/>
          <p:nvPr/>
        </p:nvSpPr>
        <p:spPr>
          <a:xfrm>
            <a:off x="425751" y="1998370"/>
            <a:ext cx="11193091" cy="420505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</a:rPr>
              <a:t>1</a:t>
            </a:r>
            <a:r>
              <a:rPr lang="en-US" altLang="zh-CN" sz="2000" kern="100" dirty="0">
                <a:latin typeface="+mn-ea"/>
              </a:rPr>
              <a:t>.</a:t>
            </a:r>
            <a:r>
              <a:rPr lang="zh-CN" altLang="en-US" sz="2000" b="1" kern="100" dirty="0">
                <a:effectLst/>
                <a:latin typeface="+mn-ea"/>
              </a:rPr>
              <a:t>学生请假申请</a:t>
            </a:r>
            <a:r>
              <a:rPr lang="zh-CN" altLang="en-US" sz="2000" kern="100" dirty="0">
                <a:effectLst/>
                <a:latin typeface="+mn-ea"/>
              </a:rPr>
              <a:t>：学生可以提交请假申请，包括假期类型、请假起始时间和结束时间、请假原因等信息等。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</a:rPr>
              <a:t>2.</a:t>
            </a:r>
            <a:r>
              <a:rPr lang="zh-CN" altLang="en-US" sz="2000" b="1" kern="100" dirty="0">
                <a:effectLst/>
                <a:latin typeface="+mn-ea"/>
              </a:rPr>
              <a:t>学生销假申请：</a:t>
            </a:r>
            <a:r>
              <a:rPr lang="zh-CN" altLang="en-US" sz="2000" kern="100" dirty="0">
                <a:effectLst/>
                <a:latin typeface="+mn-ea"/>
              </a:rPr>
              <a:t>当学生回到学校后，可以通过系统提交销假申请，并上传相关证明材料，如行程码、健康码、   核酸检测报告</a:t>
            </a:r>
            <a:r>
              <a:rPr lang="en-US" altLang="zh-CN" sz="2000" kern="100" dirty="0">
                <a:effectLst/>
                <a:latin typeface="+mn-ea"/>
              </a:rPr>
              <a:t>,</a:t>
            </a:r>
            <a:r>
              <a:rPr lang="zh-CN" altLang="en-US" sz="2000" kern="100" dirty="0">
                <a:effectLst/>
                <a:latin typeface="+mn-ea"/>
              </a:rPr>
              <a:t>以告知学校他们已经回到校园上学。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</a:rPr>
              <a:t>3.</a:t>
            </a:r>
            <a:r>
              <a:rPr lang="zh-CN" altLang="en-US" sz="2000" b="1" kern="100" dirty="0">
                <a:effectLst/>
                <a:latin typeface="+mn-ea"/>
              </a:rPr>
              <a:t>教师审批</a:t>
            </a:r>
            <a:r>
              <a:rPr lang="zh-CN" altLang="en-US" sz="2000" kern="100" dirty="0">
                <a:effectLst/>
                <a:latin typeface="+mn-ea"/>
              </a:rPr>
              <a:t>：相应的审批人员（如班主任）收到请假申请后，可以通过系统审批或拒绝申请。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</a:rPr>
              <a:t>4.</a:t>
            </a:r>
            <a:r>
              <a:rPr lang="zh-CN" altLang="en-US" sz="2000" b="1" kern="100" dirty="0">
                <a:effectLst/>
                <a:latin typeface="+mn-ea"/>
              </a:rPr>
              <a:t>疫情检测报告上传：</a:t>
            </a:r>
            <a:r>
              <a:rPr lang="zh-CN" altLang="en-US" sz="2000" kern="100" dirty="0">
                <a:effectLst/>
                <a:latin typeface="+mn-ea"/>
              </a:rPr>
              <a:t>学生请假申请提交时需要上传新冠病毒疫情检测报告、行程码、健康码等。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latin typeface="+mn-ea"/>
              </a:rPr>
              <a:t>5.</a:t>
            </a:r>
            <a:r>
              <a:rPr lang="zh-CN" altLang="en-US" sz="2000" b="1" kern="100" dirty="0">
                <a:effectLst/>
                <a:latin typeface="+mn-ea"/>
              </a:rPr>
              <a:t>请销假报告生成：</a:t>
            </a:r>
            <a:r>
              <a:rPr lang="zh-CN" altLang="en-US" sz="2000" kern="100" dirty="0">
                <a:effectLst/>
                <a:latin typeface="+mn-ea"/>
              </a:rPr>
              <a:t>一旦销假申请得到批准，系统会自动生成请销假报告，记录学生的请假历史和销假信息。</a:t>
            </a:r>
          </a:p>
          <a:p>
            <a:pPr marL="0" marR="0" indent="304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kern="100" dirty="0">
                <a:effectLst/>
                <a:latin typeface="+mn-ea"/>
              </a:rPr>
              <a:t>6.</a:t>
            </a:r>
            <a:r>
              <a:rPr lang="zh-CN" altLang="en-US" sz="2000" b="1" kern="100" dirty="0">
                <a:effectLst/>
                <a:latin typeface="+mn-ea"/>
              </a:rPr>
              <a:t>销假审批：</a:t>
            </a:r>
            <a:r>
              <a:rPr lang="zh-CN" altLang="en-US" sz="2000" kern="100" dirty="0">
                <a:effectLst/>
                <a:latin typeface="+mn-ea"/>
              </a:rPr>
              <a:t>相应的审批人员（如班主任）可以审批或拒绝销假申请。</a:t>
            </a:r>
          </a:p>
        </p:txBody>
      </p:sp>
      <p:pic>
        <p:nvPicPr>
          <p:cNvPr id="5" name="图片 4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3" y="1528840"/>
            <a:ext cx="5993296" cy="338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045" y="1336682"/>
            <a:ext cx="5415913" cy="5521318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功能建模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0" y="0"/>
            <a:ext cx="12192000" cy="792077"/>
            <a:chOff x="0" y="0"/>
            <a:chExt cx="12192000" cy="792077"/>
          </a:xfrm>
        </p:grpSpPr>
        <p:sp>
          <p:nvSpPr>
            <p:cNvPr id="22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24" name="矩形 23"/>
            <p:cNvSpPr/>
            <p:nvPr/>
          </p:nvSpPr>
          <p:spPr>
            <a:xfrm>
              <a:off x="4974925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6"/>
            <p:cNvSpPr txBox="1"/>
            <p:nvPr/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7"/>
            <p:cNvSpPr txBox="1"/>
            <p:nvPr/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0"/>
            <p:cNvSpPr txBox="1"/>
            <p:nvPr/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92747" y="5287367"/>
            <a:ext cx="4701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顶层数据流图描述了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系统的输入输出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层数据流图是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对顶层数据流图的细分。分解时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注意保持父图子图平衡</a:t>
            </a:r>
            <a:endParaRPr lang="zh-CN" altLang="en-US" dirty="0"/>
          </a:p>
        </p:txBody>
      </p:sp>
      <p:pic>
        <p:nvPicPr>
          <p:cNvPr id="3" name="图片 2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概念结构设计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0554" y="2166731"/>
            <a:ext cx="4073029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数据建模：</a:t>
            </a:r>
            <a:r>
              <a:rPr lang="en-US" altLang="zh-CN" sz="2000" b="1" dirty="0"/>
              <a:t>E-R</a:t>
            </a:r>
            <a:r>
              <a:rPr lang="zh-CN" altLang="en-US" sz="2000" b="1" dirty="0"/>
              <a:t>图</a:t>
            </a:r>
            <a:r>
              <a:rPr lang="zh-CN" altLang="en-US" sz="2000" dirty="0"/>
              <a:t>，描述实体的属性和实体间的练习，即</a:t>
            </a:r>
            <a:r>
              <a:rPr lang="zh-CN" altLang="en-US" sz="2000" b="1" dirty="0"/>
              <a:t>实体 </a:t>
            </a:r>
            <a:r>
              <a:rPr lang="en-US" altLang="zh-CN" sz="2000" b="1" dirty="0"/>
              <a:t>– </a:t>
            </a:r>
            <a:r>
              <a:rPr lang="zh-CN" altLang="en-US" sz="2000" b="1" dirty="0"/>
              <a:t>联系 </a:t>
            </a:r>
            <a:r>
              <a:rPr lang="zh-CN" altLang="en-US" sz="2000" dirty="0"/>
              <a:t>图，有 </a:t>
            </a:r>
            <a:r>
              <a:rPr lang="en-US" altLang="zh-CN" sz="2000" dirty="0"/>
              <a:t>1 </a:t>
            </a:r>
            <a:r>
              <a:rPr lang="zh-CN" altLang="en-US" sz="2000" dirty="0"/>
              <a:t>对 </a:t>
            </a:r>
            <a:r>
              <a:rPr lang="en-US" altLang="zh-CN" sz="2000" dirty="0"/>
              <a:t>1 </a:t>
            </a:r>
            <a:r>
              <a:rPr lang="zh-CN" altLang="en-US" sz="2000" dirty="0"/>
              <a:t>、</a:t>
            </a:r>
            <a:r>
              <a:rPr lang="en-US" altLang="zh-CN" sz="2000" dirty="0"/>
              <a:t>* </a:t>
            </a:r>
            <a:r>
              <a:rPr lang="zh-CN" altLang="en-US" sz="2000" dirty="0"/>
              <a:t>对 一 、 </a:t>
            </a:r>
            <a:r>
              <a:rPr lang="en-US" altLang="zh-CN" sz="2000" dirty="0"/>
              <a:t>* </a:t>
            </a:r>
            <a:r>
              <a:rPr lang="zh-CN" altLang="en-US" sz="2000" dirty="0"/>
              <a:t>对 </a:t>
            </a:r>
            <a:r>
              <a:rPr lang="en-US" altLang="zh-CN" sz="2000" dirty="0"/>
              <a:t>*</a:t>
            </a:r>
            <a:r>
              <a:rPr lang="zh-CN" altLang="en-US" sz="2000" dirty="0"/>
              <a:t>，注意</a:t>
            </a:r>
            <a:r>
              <a:rPr lang="en-US" altLang="zh-CN" sz="2000" dirty="0"/>
              <a:t>* </a:t>
            </a:r>
            <a:r>
              <a:rPr lang="zh-CN" altLang="en-US" sz="2000" dirty="0"/>
              <a:t>对 </a:t>
            </a:r>
            <a:r>
              <a:rPr lang="en-US" altLang="zh-CN" sz="2000" dirty="0"/>
              <a:t>* </a:t>
            </a:r>
            <a:r>
              <a:rPr lang="zh-CN" altLang="en-US" sz="2000" dirty="0"/>
              <a:t>练习再</a:t>
            </a:r>
            <a:r>
              <a:rPr lang="zh-CN" altLang="en-US" sz="2000" b="1" dirty="0"/>
              <a:t>转为关系模式</a:t>
            </a:r>
            <a:r>
              <a:rPr lang="zh-CN" altLang="en-US" sz="2000" dirty="0"/>
              <a:t>时要单独建立一个关系模式。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1" name="图片 10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374949" y="0"/>
            <a:ext cx="8151202" cy="792000"/>
            <a:chOff x="3374949" y="77"/>
            <a:chExt cx="8151202" cy="792000"/>
          </a:xfrm>
        </p:grpSpPr>
        <p:sp>
          <p:nvSpPr>
            <p:cNvPr id="24" name="矩形 23"/>
            <p:cNvSpPr/>
            <p:nvPr>
              <p:custDataLst>
                <p:tags r:id="rId3"/>
              </p:custDataLst>
            </p:nvPr>
          </p:nvSpPr>
          <p:spPr>
            <a:xfrm>
              <a:off x="4915235" y="77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0"/>
            <p:cNvSpPr txBox="1"/>
            <p:nvPr>
              <p:custDataLst>
                <p:tags r:id="rId6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"/>
            <p:cNvSpPr txBox="1"/>
            <p:nvPr>
              <p:custDataLst>
                <p:tags r:id="rId7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Box 9"/>
          <p:cNvSpPr txBox="1"/>
          <p:nvPr>
            <p:custDataLst>
              <p:tags r:id="rId2"/>
            </p:custDataLst>
          </p:nvPr>
        </p:nvSpPr>
        <p:spPr>
          <a:xfrm>
            <a:off x="6778549" y="242650"/>
            <a:ext cx="1344000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ym typeface="+mn-ea"/>
              </a:rPr>
              <a:t>详细设计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0" y="1764657"/>
            <a:ext cx="7905750" cy="48774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8518"/>
            <a:ext cx="12192000" cy="800518"/>
            <a:chOff x="0" y="-8518"/>
            <a:chExt cx="12192000" cy="800518"/>
          </a:xfrm>
        </p:grpSpPr>
        <p:sp>
          <p:nvSpPr>
            <p:cNvPr id="3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4" name="矩形 3"/>
            <p:cNvSpPr/>
            <p:nvPr/>
          </p:nvSpPr>
          <p:spPr>
            <a:xfrm>
              <a:off x="5001630" y="-851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逻辑结构设计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82758" y="3783194"/>
            <a:ext cx="9446654" cy="2117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1800" u="sng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学生</a:t>
            </a:r>
            <a:r>
              <a:rPr lang="en-US" altLang="zh-CN" sz="1800" u="sng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en-US" sz="1800" u="sng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学号，姓名，年级，院系，账号，密码，头像，性别，电话，邮箱，用户简介，创建时间，更新时间，逻辑删除，用户角色）；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请假表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1800" u="sng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请假单</a:t>
            </a:r>
            <a:r>
              <a:rPr lang="en-US" altLang="zh-CN" sz="1800" u="sng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800" u="dotted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学生</a:t>
            </a:r>
            <a:r>
              <a:rPr lang="en-US" altLang="zh-CN" sz="1800" u="dotted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，请假原因，请假类型，开始时间，结束时间，请假天数，请假状态，是否离校，创建时间）；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销假表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1800" u="sng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请假单</a:t>
            </a:r>
            <a:r>
              <a:rPr lang="en-US" altLang="zh-CN" sz="1800" u="sng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</a:t>
            </a:r>
            <a:r>
              <a:rPr lang="zh-CN" altLang="en-US" sz="1800" u="dbl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800" u="dotted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学生</a:t>
            </a:r>
            <a:r>
              <a:rPr lang="en-US" altLang="zh-CN" sz="1800" u="dotted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id </a:t>
            </a:r>
            <a:r>
              <a:rPr lang="zh-CN" altLang="en-US" sz="1800" u="dbl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备注，行程码，健康码，核酸报告，请假状态，创建时间）；</a:t>
            </a:r>
            <a:endParaRPr lang="zh-CN" altLang="en-US" sz="1800" kern="10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82758" y="2104431"/>
            <a:ext cx="6793848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经过上一阶段概念分析之后，这一部分将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图转化为关系模型。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该部分将转化为三个关系模型，详细情况如下所示。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注意数据冗余、插入异常、更新异常等问题</a:t>
            </a:r>
            <a:endParaRPr lang="zh-CN" alt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-9448"/>
            <a:ext cx="12192000" cy="793193"/>
            <a:chOff x="0" y="-18338"/>
            <a:chExt cx="12192000" cy="793193"/>
          </a:xfrm>
        </p:grpSpPr>
        <p:sp>
          <p:nvSpPr>
            <p:cNvPr id="1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-17145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4915235" y="-1833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8518"/>
            <a:ext cx="12192000" cy="800518"/>
            <a:chOff x="0" y="-8518"/>
            <a:chExt cx="12192000" cy="800518"/>
          </a:xfrm>
        </p:grpSpPr>
        <p:sp>
          <p:nvSpPr>
            <p:cNvPr id="3" name="矩形 4"/>
            <p:cNvSpPr/>
            <p:nvPr/>
          </p:nvSpPr>
          <p:spPr>
            <a:xfrm>
              <a:off x="0" y="0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4" name="矩形 3"/>
            <p:cNvSpPr/>
            <p:nvPr/>
          </p:nvSpPr>
          <p:spPr>
            <a:xfrm>
              <a:off x="5001630" y="-851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" name="TextBox 6"/>
            <p:cNvSpPr txBox="1"/>
            <p:nvPr/>
          </p:nvSpPr>
          <p:spPr>
            <a:xfrm>
              <a:off x="33749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系统概论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7"/>
            <p:cNvSpPr txBox="1"/>
            <p:nvPr/>
          </p:nvSpPr>
          <p:spPr>
            <a:xfrm>
              <a:off x="5076749" y="242651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6778549" y="242650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>
              <a:off x="8480349" y="215904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系统演示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10182151" y="215903"/>
              <a:ext cx="1344000" cy="343159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/>
        </p:nvSpPr>
        <p:spPr>
          <a:xfrm>
            <a:off x="484784" y="1108968"/>
            <a:ext cx="240000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逻辑结构设计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0" y="-9448"/>
            <a:ext cx="12192000" cy="793193"/>
            <a:chOff x="0" y="-18338"/>
            <a:chExt cx="12192000" cy="793193"/>
          </a:xfrm>
        </p:grpSpPr>
        <p:sp>
          <p:nvSpPr>
            <p:cNvPr id="16" name="矩形 4"/>
            <p:cNvSpPr/>
            <p:nvPr>
              <p:custDataLst>
                <p:tags r:id="rId2"/>
              </p:custDataLst>
            </p:nvPr>
          </p:nvSpPr>
          <p:spPr>
            <a:xfrm>
              <a:off x="0" y="-17145"/>
              <a:ext cx="12192000" cy="7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80"/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4915235" y="-18338"/>
              <a:ext cx="1666001" cy="792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TextBox 6"/>
            <p:cNvSpPr txBox="1"/>
            <p:nvPr>
              <p:custDataLst>
                <p:tags r:id="rId4"/>
              </p:custDataLst>
            </p:nvPr>
          </p:nvSpPr>
          <p:spPr>
            <a:xfrm>
              <a:off x="33749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需求分析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7"/>
            <p:cNvSpPr txBox="1"/>
            <p:nvPr>
              <p:custDataLst>
                <p:tags r:id="rId5"/>
              </p:custDataLst>
            </p:nvPr>
          </p:nvSpPr>
          <p:spPr>
            <a:xfrm>
              <a:off x="5076749" y="242651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概要设计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9"/>
            <p:cNvSpPr txBox="1"/>
            <p:nvPr>
              <p:custDataLst>
                <p:tags r:id="rId6"/>
              </p:custDataLst>
            </p:nvPr>
          </p:nvSpPr>
          <p:spPr>
            <a:xfrm>
              <a:off x="6778549" y="242650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详细设计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"/>
            <p:cNvSpPr txBox="1"/>
            <p:nvPr>
              <p:custDataLst>
                <p:tags r:id="rId7"/>
              </p:custDataLst>
            </p:nvPr>
          </p:nvSpPr>
          <p:spPr>
            <a:xfrm>
              <a:off x="8480349" y="215904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 dirty="0">
                  <a:sym typeface="+mn-ea"/>
                </a:rPr>
                <a:t>创新与扩展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/>
            <p:nvPr>
              <p:custDataLst>
                <p:tags r:id="rId8"/>
              </p:custDataLst>
            </p:nvPr>
          </p:nvSpPr>
          <p:spPr>
            <a:xfrm>
              <a:off x="10182151" y="215903"/>
              <a:ext cx="1344000" cy="340995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zh-CN" altLang="en-US" sz="1600" b="1">
                  <a:sym typeface="+mn-ea"/>
                </a:rPr>
                <a:t>总 结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 descr="新版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-167640"/>
            <a:ext cx="3315335" cy="11074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C62F67-E9C6-C9BF-37C9-2CDE334D6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0686" y="-9448"/>
            <a:ext cx="9571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85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6717ed2-0ce3-444a-9f16-8c97c5ea1b2d"/>
  <p:tag name="COMMONDATA" val="eyJoZGlkIjoiZjExNjY1YzUwMzI0MTUzN2ZlZDk1YjcwYjY4MjA0Yj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3122</Words>
  <Application>Microsoft Office PowerPoint</Application>
  <PresentationFormat>宽屏</PresentationFormat>
  <Paragraphs>439</Paragraphs>
  <Slides>39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-apple-system</vt:lpstr>
      <vt:lpstr>Impact MT Std</vt:lpstr>
      <vt:lpstr>等线</vt:lpstr>
      <vt:lpstr>等线 Light</vt:lpstr>
      <vt:lpstr>华文行楷</vt:lpstr>
      <vt:lpstr>宋体</vt:lpstr>
      <vt:lpstr>微软雅黑</vt:lpstr>
      <vt:lpstr>Arial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宁 李</cp:lastModifiedBy>
  <cp:revision>181</cp:revision>
  <dcterms:created xsi:type="dcterms:W3CDTF">2016-11-24T09:20:00Z</dcterms:created>
  <dcterms:modified xsi:type="dcterms:W3CDTF">2023-06-02T04:00:00Z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00BF929D6D4C48CA8B4C9F3CADC8F054_12</vt:lpwstr>
  </property>
</Properties>
</file>